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70" r:id="rId4"/>
    <p:sldId id="271" r:id="rId5"/>
    <p:sldId id="258" r:id="rId6"/>
    <p:sldId id="259" r:id="rId7"/>
    <p:sldId id="263" r:id="rId8"/>
    <p:sldId id="261" r:id="rId9"/>
    <p:sldId id="269" r:id="rId10"/>
    <p:sldId id="277" r:id="rId11"/>
    <p:sldId id="275" r:id="rId12"/>
  </p:sldIdLst>
  <p:sldSz cx="9144000" cy="6858000" type="screen4x3"/>
  <p:notesSz cx="6858000" cy="994727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ner Ertekin" initials="TE" lastIdx="2" clrIdx="0">
    <p:extLst>
      <p:ext uri="{19B8F6BF-5375-455C-9EA6-DF929625EA0E}">
        <p15:presenceInfo xmlns:p15="http://schemas.microsoft.com/office/powerpoint/2012/main" userId="S::taner@tekada.com.tr::ae7b15aa-24a1-4d03-b427-65f39c4743c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2" autoAdjust="0"/>
  </p:normalViewPr>
  <p:slideViewPr>
    <p:cSldViewPr>
      <p:cViewPr varScale="1">
        <p:scale>
          <a:sx n="68" d="100"/>
          <a:sy n="68" d="100"/>
        </p:scale>
        <p:origin x="147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95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1-13T19:39:23.517" idx="2">
    <p:pos x="10" y="10"/>
    <p:text>Mikro seviyede ihtiyaçları anlatacak bir bilgi eklenebilir</p:text>
    <p:extLst>
      <p:ext uri="{C676402C-5697-4E1C-873F-D02D1690AC5C}">
        <p15:threadingInfo xmlns:p15="http://schemas.microsoft.com/office/powerpoint/2012/main" timeZoneBias="-18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7924CD-7F15-2144-A9C8-AE17136A5B11}" type="doc">
      <dgm:prSet loTypeId="urn:microsoft.com/office/officeart/2005/8/layout/radial1" loCatId="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2051C951-9954-3C41-A7FD-AD773AE56038}">
      <dgm:prSet phldrT="[Metin]" custT="1"/>
      <dgm:spPr/>
      <dgm:t>
        <a:bodyPr/>
        <a:lstStyle/>
        <a:p>
          <a:r>
            <a:rPr lang="tr-TR" sz="1600" dirty="0">
              <a:latin typeface="+mj-lt"/>
              <a:cs typeface="Times New Roman" pitchFamily="18" charset="0"/>
            </a:rPr>
            <a:t>Kapadokya Turizmi Veri Yenilik ve Proje Uygulama ve Araştırma Merkezi</a:t>
          </a:r>
          <a:endParaRPr lang="tr-TR" sz="1600" b="1" dirty="0">
            <a:latin typeface="+mj-lt"/>
          </a:endParaRPr>
        </a:p>
      </dgm:t>
    </dgm:pt>
    <dgm:pt modelId="{C2E9B0A1-C9A8-B045-8BDC-B539E59EDBEF}" type="parTrans" cxnId="{88114ACD-AC24-4D48-A73A-47D6A3E3D966}">
      <dgm:prSet/>
      <dgm:spPr/>
      <dgm:t>
        <a:bodyPr/>
        <a:lstStyle/>
        <a:p>
          <a:endParaRPr lang="tr-TR" sz="1600" b="1">
            <a:latin typeface="+mj-lt"/>
          </a:endParaRPr>
        </a:p>
      </dgm:t>
    </dgm:pt>
    <dgm:pt modelId="{380EB9D9-17B7-A447-8C57-2CEB2CCF7B20}" type="sibTrans" cxnId="{88114ACD-AC24-4D48-A73A-47D6A3E3D966}">
      <dgm:prSet/>
      <dgm:spPr/>
      <dgm:t>
        <a:bodyPr/>
        <a:lstStyle/>
        <a:p>
          <a:endParaRPr lang="tr-TR" sz="1600" b="1">
            <a:latin typeface="+mj-lt"/>
          </a:endParaRPr>
        </a:p>
      </dgm:t>
    </dgm:pt>
    <dgm:pt modelId="{68B2793B-E729-0740-A106-DE80453A45FB}">
      <dgm:prSet phldrT="[Metin]" custT="1"/>
      <dgm:spPr/>
      <dgm:t>
        <a:bodyPr/>
        <a:lstStyle/>
        <a:p>
          <a:r>
            <a:rPr lang="tr-TR" sz="1600" b="1" dirty="0">
              <a:latin typeface="+mj-lt"/>
            </a:rPr>
            <a:t>Kapadokya Üniversitesi</a:t>
          </a:r>
        </a:p>
      </dgm:t>
    </dgm:pt>
    <dgm:pt modelId="{BA538A47-B05A-2D4E-9A2C-27175E3892E9}" type="parTrans" cxnId="{20964C04-1E9C-DD4A-8FF1-7AAADE978923}">
      <dgm:prSet custT="1"/>
      <dgm:spPr/>
      <dgm:t>
        <a:bodyPr/>
        <a:lstStyle/>
        <a:p>
          <a:endParaRPr lang="tr-TR" sz="1600" b="1">
            <a:latin typeface="+mj-lt"/>
          </a:endParaRPr>
        </a:p>
      </dgm:t>
    </dgm:pt>
    <dgm:pt modelId="{A2F68358-48EE-B149-8FCC-BEF532E60E76}" type="sibTrans" cxnId="{20964C04-1E9C-DD4A-8FF1-7AAADE978923}">
      <dgm:prSet/>
      <dgm:spPr/>
      <dgm:t>
        <a:bodyPr/>
        <a:lstStyle/>
        <a:p>
          <a:endParaRPr lang="tr-TR" sz="1600" b="1">
            <a:latin typeface="+mj-lt"/>
          </a:endParaRPr>
        </a:p>
      </dgm:t>
    </dgm:pt>
    <dgm:pt modelId="{A5D00D84-E05D-4147-B692-D260CBCE273B}">
      <dgm:prSet phldrT="[Metin]" custT="1"/>
      <dgm:spPr/>
      <dgm:t>
        <a:bodyPr/>
        <a:lstStyle/>
        <a:p>
          <a:r>
            <a:rPr lang="tr-TR" sz="1600" b="1" dirty="0">
              <a:latin typeface="+mj-lt"/>
            </a:rPr>
            <a:t>Sektör temsilcileri</a:t>
          </a:r>
        </a:p>
      </dgm:t>
    </dgm:pt>
    <dgm:pt modelId="{8F0CF1D2-0C33-774D-B94B-B282B1BB8F22}" type="parTrans" cxnId="{411E61C5-4CDD-B542-B256-862CDB7C6790}">
      <dgm:prSet custT="1"/>
      <dgm:spPr/>
      <dgm:t>
        <a:bodyPr/>
        <a:lstStyle/>
        <a:p>
          <a:endParaRPr lang="tr-TR" sz="1600" b="1">
            <a:latin typeface="+mj-lt"/>
          </a:endParaRPr>
        </a:p>
      </dgm:t>
    </dgm:pt>
    <dgm:pt modelId="{31153CF6-C8A5-E146-9A68-CDA47E6BBD56}" type="sibTrans" cxnId="{411E61C5-4CDD-B542-B256-862CDB7C6790}">
      <dgm:prSet/>
      <dgm:spPr/>
      <dgm:t>
        <a:bodyPr/>
        <a:lstStyle/>
        <a:p>
          <a:endParaRPr lang="tr-TR" sz="1600" b="1">
            <a:latin typeface="+mj-lt"/>
          </a:endParaRPr>
        </a:p>
      </dgm:t>
    </dgm:pt>
    <dgm:pt modelId="{FF6A5F5C-49F8-994D-9436-6F6D170F2536}">
      <dgm:prSet phldrT="[Metin]" custT="1"/>
      <dgm:spPr/>
      <dgm:t>
        <a:bodyPr/>
        <a:lstStyle/>
        <a:p>
          <a:r>
            <a:rPr lang="tr-TR" sz="1600" b="1" dirty="0">
              <a:latin typeface="+mj-lt"/>
            </a:rPr>
            <a:t>Nevşehir Hacı Bektaş Veli Üniversitesi</a:t>
          </a:r>
        </a:p>
      </dgm:t>
    </dgm:pt>
    <dgm:pt modelId="{7BB61723-F629-1449-83AA-02EC14FE43CA}" type="parTrans" cxnId="{38337BC0-30F1-ED42-8A4F-CDCF420623BB}">
      <dgm:prSet custT="1"/>
      <dgm:spPr/>
      <dgm:t>
        <a:bodyPr/>
        <a:lstStyle/>
        <a:p>
          <a:endParaRPr lang="tr-TR" sz="1600" b="1">
            <a:latin typeface="+mj-lt"/>
          </a:endParaRPr>
        </a:p>
      </dgm:t>
    </dgm:pt>
    <dgm:pt modelId="{7C3AE7BB-A22C-7C41-95C3-CE35682750C9}" type="sibTrans" cxnId="{38337BC0-30F1-ED42-8A4F-CDCF420623BB}">
      <dgm:prSet/>
      <dgm:spPr/>
      <dgm:t>
        <a:bodyPr/>
        <a:lstStyle/>
        <a:p>
          <a:endParaRPr lang="tr-TR" sz="1600" b="1">
            <a:latin typeface="+mj-lt"/>
          </a:endParaRPr>
        </a:p>
      </dgm:t>
    </dgm:pt>
    <dgm:pt modelId="{6BB7E2D5-CB0B-4E3A-8EAC-F00F0671C9F1}">
      <dgm:prSet phldrT="[Metin]" custT="1"/>
      <dgm:spPr/>
      <dgm:t>
        <a:bodyPr/>
        <a:lstStyle/>
        <a:p>
          <a:r>
            <a:rPr lang="tr-TR" sz="1600" b="1" dirty="0">
              <a:latin typeface="+mj-lt"/>
            </a:rPr>
            <a:t>Dijital Dönüşüm Uzmanları</a:t>
          </a:r>
        </a:p>
      </dgm:t>
    </dgm:pt>
    <dgm:pt modelId="{98133580-DF83-4652-BAB9-FC6EDCF54BAB}" type="parTrans" cxnId="{B42939F4-87AA-448E-BC2C-93FFD90C4CAF}">
      <dgm:prSet/>
      <dgm:spPr/>
      <dgm:t>
        <a:bodyPr/>
        <a:lstStyle/>
        <a:p>
          <a:endParaRPr lang="tr-TR">
            <a:latin typeface="+mj-lt"/>
          </a:endParaRPr>
        </a:p>
      </dgm:t>
    </dgm:pt>
    <dgm:pt modelId="{17731DC5-0E43-421D-BD23-3F572231AC7B}" type="sibTrans" cxnId="{B42939F4-87AA-448E-BC2C-93FFD90C4CAF}">
      <dgm:prSet/>
      <dgm:spPr/>
      <dgm:t>
        <a:bodyPr/>
        <a:lstStyle/>
        <a:p>
          <a:endParaRPr lang="tr-TR">
            <a:latin typeface="+mj-lt"/>
          </a:endParaRPr>
        </a:p>
      </dgm:t>
    </dgm:pt>
    <dgm:pt modelId="{75046C84-CCE6-DF46-8193-7E41B34D0911}" type="pres">
      <dgm:prSet presAssocID="{147924CD-7F15-2144-A9C8-AE17136A5B1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402EEA1-EA8A-DA4A-A8AD-74CA3D01CCDE}" type="pres">
      <dgm:prSet presAssocID="{2051C951-9954-3C41-A7FD-AD773AE56038}" presName="centerShape" presStyleLbl="node0" presStyleIdx="0" presStyleCnt="1" custScaleX="138996" custScaleY="124534"/>
      <dgm:spPr/>
    </dgm:pt>
    <dgm:pt modelId="{C7636F28-3ED8-974D-990D-FF255666C5D8}" type="pres">
      <dgm:prSet presAssocID="{BA538A47-B05A-2D4E-9A2C-27175E3892E9}" presName="Name9" presStyleLbl="parChTrans1D2" presStyleIdx="0" presStyleCnt="4"/>
      <dgm:spPr/>
    </dgm:pt>
    <dgm:pt modelId="{E9F103BE-31AA-8949-97B9-E25A6B70D5E3}" type="pres">
      <dgm:prSet presAssocID="{BA538A47-B05A-2D4E-9A2C-27175E3892E9}" presName="connTx" presStyleLbl="parChTrans1D2" presStyleIdx="0" presStyleCnt="4"/>
      <dgm:spPr/>
    </dgm:pt>
    <dgm:pt modelId="{9FCD8A31-260A-5447-BFF0-083AD1BB9D0E}" type="pres">
      <dgm:prSet presAssocID="{68B2793B-E729-0740-A106-DE80453A45FB}" presName="node" presStyleLbl="node1" presStyleIdx="0" presStyleCnt="4" custScaleX="112502">
        <dgm:presLayoutVars>
          <dgm:bulletEnabled val="1"/>
        </dgm:presLayoutVars>
      </dgm:prSet>
      <dgm:spPr/>
    </dgm:pt>
    <dgm:pt modelId="{582810BD-26F6-2A40-AA79-54130B6916A0}" type="pres">
      <dgm:prSet presAssocID="{8F0CF1D2-0C33-774D-B94B-B282B1BB8F22}" presName="Name9" presStyleLbl="parChTrans1D2" presStyleIdx="1" presStyleCnt="4"/>
      <dgm:spPr/>
    </dgm:pt>
    <dgm:pt modelId="{CAFCBD79-E6C0-4549-AE79-DDFFAA0B0473}" type="pres">
      <dgm:prSet presAssocID="{8F0CF1D2-0C33-774D-B94B-B282B1BB8F22}" presName="connTx" presStyleLbl="parChTrans1D2" presStyleIdx="1" presStyleCnt="4"/>
      <dgm:spPr/>
    </dgm:pt>
    <dgm:pt modelId="{8986ED0E-AE66-944C-8F68-4C45286E9A21}" type="pres">
      <dgm:prSet presAssocID="{A5D00D84-E05D-4147-B692-D260CBCE273B}" presName="node" presStyleLbl="node1" presStyleIdx="1" presStyleCnt="4">
        <dgm:presLayoutVars>
          <dgm:bulletEnabled val="1"/>
        </dgm:presLayoutVars>
      </dgm:prSet>
      <dgm:spPr/>
    </dgm:pt>
    <dgm:pt modelId="{3E4C6DD0-761E-4FC2-A871-D1FFDEE1279D}" type="pres">
      <dgm:prSet presAssocID="{98133580-DF83-4652-BAB9-FC6EDCF54BAB}" presName="Name9" presStyleLbl="parChTrans1D2" presStyleIdx="2" presStyleCnt="4"/>
      <dgm:spPr/>
    </dgm:pt>
    <dgm:pt modelId="{7949E1AE-45A2-4E34-BCFA-F56CECC93A2C}" type="pres">
      <dgm:prSet presAssocID="{98133580-DF83-4652-BAB9-FC6EDCF54BAB}" presName="connTx" presStyleLbl="parChTrans1D2" presStyleIdx="2" presStyleCnt="4"/>
      <dgm:spPr/>
    </dgm:pt>
    <dgm:pt modelId="{73092882-C117-42E0-8BBB-49C72FB6A239}" type="pres">
      <dgm:prSet presAssocID="{6BB7E2D5-CB0B-4E3A-8EAC-F00F0671C9F1}" presName="node" presStyleLbl="node1" presStyleIdx="2" presStyleCnt="4">
        <dgm:presLayoutVars>
          <dgm:bulletEnabled val="1"/>
        </dgm:presLayoutVars>
      </dgm:prSet>
      <dgm:spPr/>
    </dgm:pt>
    <dgm:pt modelId="{20AE8F17-C9A4-F946-ADF0-4EA81E17B29A}" type="pres">
      <dgm:prSet presAssocID="{7BB61723-F629-1449-83AA-02EC14FE43CA}" presName="Name9" presStyleLbl="parChTrans1D2" presStyleIdx="3" presStyleCnt="4"/>
      <dgm:spPr/>
    </dgm:pt>
    <dgm:pt modelId="{657C277E-1A65-1742-986F-DDB185A00587}" type="pres">
      <dgm:prSet presAssocID="{7BB61723-F629-1449-83AA-02EC14FE43CA}" presName="connTx" presStyleLbl="parChTrans1D2" presStyleIdx="3" presStyleCnt="4"/>
      <dgm:spPr/>
    </dgm:pt>
    <dgm:pt modelId="{9C77E9EA-D71D-2344-AD72-F1F218DBC20D}" type="pres">
      <dgm:prSet presAssocID="{FF6A5F5C-49F8-994D-9436-6F6D170F2536}" presName="node" presStyleLbl="node1" presStyleIdx="3" presStyleCnt="4" custScaleX="110635" custRadScaleRad="99410" custRadScaleInc="-3214">
        <dgm:presLayoutVars>
          <dgm:bulletEnabled val="1"/>
        </dgm:presLayoutVars>
      </dgm:prSet>
      <dgm:spPr/>
    </dgm:pt>
  </dgm:ptLst>
  <dgm:cxnLst>
    <dgm:cxn modelId="{20964C04-1E9C-DD4A-8FF1-7AAADE978923}" srcId="{2051C951-9954-3C41-A7FD-AD773AE56038}" destId="{68B2793B-E729-0740-A106-DE80453A45FB}" srcOrd="0" destOrd="0" parTransId="{BA538A47-B05A-2D4E-9A2C-27175E3892E9}" sibTransId="{A2F68358-48EE-B149-8FCC-BEF532E60E76}"/>
    <dgm:cxn modelId="{A31CB618-A809-5E4A-97BA-5233F15494F9}" type="presOf" srcId="{A5D00D84-E05D-4147-B692-D260CBCE273B}" destId="{8986ED0E-AE66-944C-8F68-4C45286E9A21}" srcOrd="0" destOrd="0" presId="urn:microsoft.com/office/officeart/2005/8/layout/radial1"/>
    <dgm:cxn modelId="{12965F3A-89CB-504E-9660-B28420C39C95}" type="presOf" srcId="{FF6A5F5C-49F8-994D-9436-6F6D170F2536}" destId="{9C77E9EA-D71D-2344-AD72-F1F218DBC20D}" srcOrd="0" destOrd="0" presId="urn:microsoft.com/office/officeart/2005/8/layout/radial1"/>
    <dgm:cxn modelId="{85D23061-3763-3E44-96A6-FCAAFDD05316}" type="presOf" srcId="{BA538A47-B05A-2D4E-9A2C-27175E3892E9}" destId="{C7636F28-3ED8-974D-990D-FF255666C5D8}" srcOrd="0" destOrd="0" presId="urn:microsoft.com/office/officeart/2005/8/layout/radial1"/>
    <dgm:cxn modelId="{2D3CDA64-0246-46FA-9819-DEB6396B6175}" type="presOf" srcId="{6BB7E2D5-CB0B-4E3A-8EAC-F00F0671C9F1}" destId="{73092882-C117-42E0-8BBB-49C72FB6A239}" srcOrd="0" destOrd="0" presId="urn:microsoft.com/office/officeart/2005/8/layout/radial1"/>
    <dgm:cxn modelId="{CF13A84E-9699-8941-B2B9-F2C93E93CDE6}" type="presOf" srcId="{2051C951-9954-3C41-A7FD-AD773AE56038}" destId="{5402EEA1-EA8A-DA4A-A8AD-74CA3D01CCDE}" srcOrd="0" destOrd="0" presId="urn:microsoft.com/office/officeart/2005/8/layout/radial1"/>
    <dgm:cxn modelId="{72141D6F-A72C-3F41-A23A-9232A2450B11}" type="presOf" srcId="{7BB61723-F629-1449-83AA-02EC14FE43CA}" destId="{657C277E-1A65-1742-986F-DDB185A00587}" srcOrd="1" destOrd="0" presId="urn:microsoft.com/office/officeart/2005/8/layout/radial1"/>
    <dgm:cxn modelId="{45EFD175-3083-2748-91AB-46A657069F78}" type="presOf" srcId="{8F0CF1D2-0C33-774D-B94B-B282B1BB8F22}" destId="{582810BD-26F6-2A40-AA79-54130B6916A0}" srcOrd="0" destOrd="0" presId="urn:microsoft.com/office/officeart/2005/8/layout/radial1"/>
    <dgm:cxn modelId="{76D1528F-2AA4-684E-B92E-B56733424F56}" type="presOf" srcId="{147924CD-7F15-2144-A9C8-AE17136A5B11}" destId="{75046C84-CCE6-DF46-8193-7E41B34D0911}" srcOrd="0" destOrd="0" presId="urn:microsoft.com/office/officeart/2005/8/layout/radial1"/>
    <dgm:cxn modelId="{F9BD0292-C664-A942-8071-9E5DF7F7F157}" type="presOf" srcId="{BA538A47-B05A-2D4E-9A2C-27175E3892E9}" destId="{E9F103BE-31AA-8949-97B9-E25A6B70D5E3}" srcOrd="1" destOrd="0" presId="urn:microsoft.com/office/officeart/2005/8/layout/radial1"/>
    <dgm:cxn modelId="{61D08FBF-C093-4ADF-A226-28059BEF322C}" type="presOf" srcId="{98133580-DF83-4652-BAB9-FC6EDCF54BAB}" destId="{3E4C6DD0-761E-4FC2-A871-D1FFDEE1279D}" srcOrd="0" destOrd="0" presId="urn:microsoft.com/office/officeart/2005/8/layout/radial1"/>
    <dgm:cxn modelId="{651821C0-DEDD-4340-A923-7590823DFF06}" type="presOf" srcId="{8F0CF1D2-0C33-774D-B94B-B282B1BB8F22}" destId="{CAFCBD79-E6C0-4549-AE79-DDFFAA0B0473}" srcOrd="1" destOrd="0" presId="urn:microsoft.com/office/officeart/2005/8/layout/radial1"/>
    <dgm:cxn modelId="{38337BC0-30F1-ED42-8A4F-CDCF420623BB}" srcId="{2051C951-9954-3C41-A7FD-AD773AE56038}" destId="{FF6A5F5C-49F8-994D-9436-6F6D170F2536}" srcOrd="3" destOrd="0" parTransId="{7BB61723-F629-1449-83AA-02EC14FE43CA}" sibTransId="{7C3AE7BB-A22C-7C41-95C3-CE35682750C9}"/>
    <dgm:cxn modelId="{24DA5CC3-A2FE-AF47-8465-765A6B25F2AB}" type="presOf" srcId="{7BB61723-F629-1449-83AA-02EC14FE43CA}" destId="{20AE8F17-C9A4-F946-ADF0-4EA81E17B29A}" srcOrd="0" destOrd="0" presId="urn:microsoft.com/office/officeart/2005/8/layout/radial1"/>
    <dgm:cxn modelId="{411E61C5-4CDD-B542-B256-862CDB7C6790}" srcId="{2051C951-9954-3C41-A7FD-AD773AE56038}" destId="{A5D00D84-E05D-4147-B692-D260CBCE273B}" srcOrd="1" destOrd="0" parTransId="{8F0CF1D2-0C33-774D-B94B-B282B1BB8F22}" sibTransId="{31153CF6-C8A5-E146-9A68-CDA47E6BBD56}"/>
    <dgm:cxn modelId="{88114ACD-AC24-4D48-A73A-47D6A3E3D966}" srcId="{147924CD-7F15-2144-A9C8-AE17136A5B11}" destId="{2051C951-9954-3C41-A7FD-AD773AE56038}" srcOrd="0" destOrd="0" parTransId="{C2E9B0A1-C9A8-B045-8BDC-B539E59EDBEF}" sibTransId="{380EB9D9-17B7-A447-8C57-2CEB2CCF7B20}"/>
    <dgm:cxn modelId="{294B3FD3-387F-9A44-98D5-CE34D93C5AEB}" type="presOf" srcId="{68B2793B-E729-0740-A106-DE80453A45FB}" destId="{9FCD8A31-260A-5447-BFF0-083AD1BB9D0E}" srcOrd="0" destOrd="0" presId="urn:microsoft.com/office/officeart/2005/8/layout/radial1"/>
    <dgm:cxn modelId="{70A2C8D7-9E8F-4B0F-AD2D-9E7ABA5402B3}" type="presOf" srcId="{98133580-DF83-4652-BAB9-FC6EDCF54BAB}" destId="{7949E1AE-45A2-4E34-BCFA-F56CECC93A2C}" srcOrd="1" destOrd="0" presId="urn:microsoft.com/office/officeart/2005/8/layout/radial1"/>
    <dgm:cxn modelId="{B42939F4-87AA-448E-BC2C-93FFD90C4CAF}" srcId="{2051C951-9954-3C41-A7FD-AD773AE56038}" destId="{6BB7E2D5-CB0B-4E3A-8EAC-F00F0671C9F1}" srcOrd="2" destOrd="0" parTransId="{98133580-DF83-4652-BAB9-FC6EDCF54BAB}" sibTransId="{17731DC5-0E43-421D-BD23-3F572231AC7B}"/>
    <dgm:cxn modelId="{EFBBA70A-A588-6142-A918-2EE85F88EC01}" type="presParOf" srcId="{75046C84-CCE6-DF46-8193-7E41B34D0911}" destId="{5402EEA1-EA8A-DA4A-A8AD-74CA3D01CCDE}" srcOrd="0" destOrd="0" presId="urn:microsoft.com/office/officeart/2005/8/layout/radial1"/>
    <dgm:cxn modelId="{7F504A0C-A7AE-664F-835B-48FF08AFB79E}" type="presParOf" srcId="{75046C84-CCE6-DF46-8193-7E41B34D0911}" destId="{C7636F28-3ED8-974D-990D-FF255666C5D8}" srcOrd="1" destOrd="0" presId="urn:microsoft.com/office/officeart/2005/8/layout/radial1"/>
    <dgm:cxn modelId="{926736E8-B704-BA4D-9C66-E08A16523D54}" type="presParOf" srcId="{C7636F28-3ED8-974D-990D-FF255666C5D8}" destId="{E9F103BE-31AA-8949-97B9-E25A6B70D5E3}" srcOrd="0" destOrd="0" presId="urn:microsoft.com/office/officeart/2005/8/layout/radial1"/>
    <dgm:cxn modelId="{1DC99BD4-3F94-1D4F-9BC9-E6DD2A1C96D6}" type="presParOf" srcId="{75046C84-CCE6-DF46-8193-7E41B34D0911}" destId="{9FCD8A31-260A-5447-BFF0-083AD1BB9D0E}" srcOrd="2" destOrd="0" presId="urn:microsoft.com/office/officeart/2005/8/layout/radial1"/>
    <dgm:cxn modelId="{50574B7A-0649-8E43-BA25-C74A9A43FCAC}" type="presParOf" srcId="{75046C84-CCE6-DF46-8193-7E41B34D0911}" destId="{582810BD-26F6-2A40-AA79-54130B6916A0}" srcOrd="3" destOrd="0" presId="urn:microsoft.com/office/officeart/2005/8/layout/radial1"/>
    <dgm:cxn modelId="{40F089FE-0DBA-B444-AB50-F56DFC4DBA6F}" type="presParOf" srcId="{582810BD-26F6-2A40-AA79-54130B6916A0}" destId="{CAFCBD79-E6C0-4549-AE79-DDFFAA0B0473}" srcOrd="0" destOrd="0" presId="urn:microsoft.com/office/officeart/2005/8/layout/radial1"/>
    <dgm:cxn modelId="{96DF1AEA-5A94-D341-8B1D-A43AE8DDCBF2}" type="presParOf" srcId="{75046C84-CCE6-DF46-8193-7E41B34D0911}" destId="{8986ED0E-AE66-944C-8F68-4C45286E9A21}" srcOrd="4" destOrd="0" presId="urn:microsoft.com/office/officeart/2005/8/layout/radial1"/>
    <dgm:cxn modelId="{1C3F671D-5A1A-4751-AEA1-FA8EFFC0D10F}" type="presParOf" srcId="{75046C84-CCE6-DF46-8193-7E41B34D0911}" destId="{3E4C6DD0-761E-4FC2-A871-D1FFDEE1279D}" srcOrd="5" destOrd="0" presId="urn:microsoft.com/office/officeart/2005/8/layout/radial1"/>
    <dgm:cxn modelId="{291D5D77-E760-4B22-BC59-CC9E09606384}" type="presParOf" srcId="{3E4C6DD0-761E-4FC2-A871-D1FFDEE1279D}" destId="{7949E1AE-45A2-4E34-BCFA-F56CECC93A2C}" srcOrd="0" destOrd="0" presId="urn:microsoft.com/office/officeart/2005/8/layout/radial1"/>
    <dgm:cxn modelId="{6CB24992-22AA-408E-9A78-0E8226C2E327}" type="presParOf" srcId="{75046C84-CCE6-DF46-8193-7E41B34D0911}" destId="{73092882-C117-42E0-8BBB-49C72FB6A239}" srcOrd="6" destOrd="0" presId="urn:microsoft.com/office/officeart/2005/8/layout/radial1"/>
    <dgm:cxn modelId="{2AB98630-884B-0546-8BCA-ADB20264B60A}" type="presParOf" srcId="{75046C84-CCE6-DF46-8193-7E41B34D0911}" destId="{20AE8F17-C9A4-F946-ADF0-4EA81E17B29A}" srcOrd="7" destOrd="0" presId="urn:microsoft.com/office/officeart/2005/8/layout/radial1"/>
    <dgm:cxn modelId="{3A06CBCA-4709-5D4B-8FC2-B4E88EB541F8}" type="presParOf" srcId="{20AE8F17-C9A4-F946-ADF0-4EA81E17B29A}" destId="{657C277E-1A65-1742-986F-DDB185A00587}" srcOrd="0" destOrd="0" presId="urn:microsoft.com/office/officeart/2005/8/layout/radial1"/>
    <dgm:cxn modelId="{6009AFB1-800B-5444-96FD-CEFF6D9ABE19}" type="presParOf" srcId="{75046C84-CCE6-DF46-8193-7E41B34D0911}" destId="{9C77E9EA-D71D-2344-AD72-F1F218DBC20D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33F3B9-702F-4A78-99EB-6541872D99E9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C1E8DEE-F570-41AA-8C4B-3C1CD3AD8047}">
      <dgm:prSet phldrT="[Metin]"/>
      <dgm:spPr/>
      <dgm:t>
        <a:bodyPr/>
        <a:lstStyle/>
        <a:p>
          <a:r>
            <a:rPr lang="tr-TR" dirty="0"/>
            <a:t>Kurumlar için «DEĞER ya da FAYDA»</a:t>
          </a:r>
        </a:p>
      </dgm:t>
    </dgm:pt>
    <dgm:pt modelId="{40143512-12E1-4388-872B-3AC082D07EB3}" type="parTrans" cxnId="{DB301FC2-8800-479F-8D39-AACE9DACB3A9}">
      <dgm:prSet/>
      <dgm:spPr/>
      <dgm:t>
        <a:bodyPr/>
        <a:lstStyle/>
        <a:p>
          <a:endParaRPr lang="tr-TR"/>
        </a:p>
      </dgm:t>
    </dgm:pt>
    <dgm:pt modelId="{5801600F-6BB6-4C7B-8861-975CBDF4EBBD}" type="sibTrans" cxnId="{DB301FC2-8800-479F-8D39-AACE9DACB3A9}">
      <dgm:prSet/>
      <dgm:spPr/>
      <dgm:t>
        <a:bodyPr/>
        <a:lstStyle/>
        <a:p>
          <a:endParaRPr lang="tr-TR"/>
        </a:p>
      </dgm:t>
    </dgm:pt>
    <dgm:pt modelId="{8AD016ED-2E92-4FEA-AA6A-375E20BDBF65}">
      <dgm:prSet phldrT="[Metin]" custT="1"/>
      <dgm:spPr/>
      <dgm:t>
        <a:bodyPr/>
        <a:lstStyle/>
        <a:p>
          <a:r>
            <a:rPr lang="tr-TR" sz="1100" dirty="0"/>
            <a:t>Uzman Havuzu</a:t>
          </a:r>
        </a:p>
      </dgm:t>
    </dgm:pt>
    <dgm:pt modelId="{07EB0A7F-AED4-4761-BDF1-A89DD1729CF7}" type="parTrans" cxnId="{6EF68993-5592-468C-9E0E-6BB740CADC4E}">
      <dgm:prSet/>
      <dgm:spPr/>
      <dgm:t>
        <a:bodyPr/>
        <a:lstStyle/>
        <a:p>
          <a:endParaRPr lang="tr-TR"/>
        </a:p>
      </dgm:t>
    </dgm:pt>
    <dgm:pt modelId="{9CA43492-782F-46B3-AD2A-6DF274D639AC}" type="sibTrans" cxnId="{6EF68993-5592-468C-9E0E-6BB740CADC4E}">
      <dgm:prSet/>
      <dgm:spPr/>
      <dgm:t>
        <a:bodyPr/>
        <a:lstStyle/>
        <a:p>
          <a:endParaRPr lang="tr-TR"/>
        </a:p>
      </dgm:t>
    </dgm:pt>
    <dgm:pt modelId="{1BB03CDE-B1CC-4B8B-8D11-3A9A93345E0C}">
      <dgm:prSet phldrT="[Metin]" custT="1"/>
      <dgm:spPr/>
      <dgm:t>
        <a:bodyPr/>
        <a:lstStyle/>
        <a:p>
          <a:r>
            <a:rPr lang="tr-TR" sz="1200" dirty="0"/>
            <a:t>Gelecek Tahmini</a:t>
          </a:r>
        </a:p>
      </dgm:t>
    </dgm:pt>
    <dgm:pt modelId="{AEDC6C9F-6900-484D-99CD-7088C877D5CE}" type="parTrans" cxnId="{D7B27DA2-69C5-495D-8BB1-2FBDAFA45267}">
      <dgm:prSet/>
      <dgm:spPr/>
      <dgm:t>
        <a:bodyPr/>
        <a:lstStyle/>
        <a:p>
          <a:endParaRPr lang="tr-TR"/>
        </a:p>
      </dgm:t>
    </dgm:pt>
    <dgm:pt modelId="{306AF84E-7B2D-41C4-A9DD-E742C346A2B9}" type="sibTrans" cxnId="{D7B27DA2-69C5-495D-8BB1-2FBDAFA45267}">
      <dgm:prSet/>
      <dgm:spPr/>
      <dgm:t>
        <a:bodyPr/>
        <a:lstStyle/>
        <a:p>
          <a:endParaRPr lang="tr-TR"/>
        </a:p>
      </dgm:t>
    </dgm:pt>
    <dgm:pt modelId="{D80C952C-2D19-49D0-A65E-16ED2F3F62EF}">
      <dgm:prSet phldrT="[Metin]" custT="1"/>
      <dgm:spPr/>
      <dgm:t>
        <a:bodyPr/>
        <a:lstStyle/>
        <a:p>
          <a:r>
            <a:rPr lang="tr-TR" sz="1050" dirty="0"/>
            <a:t>Yöneticiler/İşletme Sahipleri için Aylık «Gelecek» Raporları</a:t>
          </a:r>
        </a:p>
      </dgm:t>
    </dgm:pt>
    <dgm:pt modelId="{8EBA21B9-27EB-461F-90B2-86AE3D835ABB}" type="parTrans" cxnId="{F1D8D662-B173-4BCB-8443-5BD6DF2C8FA0}">
      <dgm:prSet/>
      <dgm:spPr/>
      <dgm:t>
        <a:bodyPr/>
        <a:lstStyle/>
        <a:p>
          <a:endParaRPr lang="tr-TR"/>
        </a:p>
      </dgm:t>
    </dgm:pt>
    <dgm:pt modelId="{10622CDE-11C5-4AAA-8A51-C5CF7B18B6F9}" type="sibTrans" cxnId="{F1D8D662-B173-4BCB-8443-5BD6DF2C8FA0}">
      <dgm:prSet/>
      <dgm:spPr/>
      <dgm:t>
        <a:bodyPr/>
        <a:lstStyle/>
        <a:p>
          <a:endParaRPr lang="tr-TR"/>
        </a:p>
      </dgm:t>
    </dgm:pt>
    <dgm:pt modelId="{0F9D857C-EC5D-4012-93D1-7360B312D14D}">
      <dgm:prSet phldrT="[Metin]" custT="1"/>
      <dgm:spPr/>
      <dgm:t>
        <a:bodyPr/>
        <a:lstStyle/>
        <a:p>
          <a:r>
            <a:rPr lang="tr-TR" sz="1200" dirty="0"/>
            <a:t>Gelir Yönetimi Optimizasyonu</a:t>
          </a:r>
        </a:p>
      </dgm:t>
    </dgm:pt>
    <dgm:pt modelId="{11165C8A-7EDB-4E05-AAE1-4301A0A4E230}" type="parTrans" cxnId="{9673B445-485C-455E-B530-C04453201925}">
      <dgm:prSet/>
      <dgm:spPr/>
      <dgm:t>
        <a:bodyPr/>
        <a:lstStyle/>
        <a:p>
          <a:endParaRPr lang="tr-TR"/>
        </a:p>
      </dgm:t>
    </dgm:pt>
    <dgm:pt modelId="{533F1811-CE0D-4AAB-9035-61E4C12D0316}" type="sibTrans" cxnId="{9673B445-485C-455E-B530-C04453201925}">
      <dgm:prSet/>
      <dgm:spPr/>
      <dgm:t>
        <a:bodyPr/>
        <a:lstStyle/>
        <a:p>
          <a:endParaRPr lang="tr-TR"/>
        </a:p>
      </dgm:t>
    </dgm:pt>
    <dgm:pt modelId="{94CF0ABC-DC03-4853-AD99-7862D9662D46}">
      <dgm:prSet phldrT="[Metin]" phldr="1" custRadScaleRad="105370" custRadScaleInc="-41133"/>
      <dgm:spPr/>
      <dgm:t>
        <a:bodyPr/>
        <a:lstStyle/>
        <a:p>
          <a:endParaRPr lang="tr-TR"/>
        </a:p>
      </dgm:t>
    </dgm:pt>
    <dgm:pt modelId="{41CFD1BD-FA2C-4C31-96D4-CD074B449679}" type="parTrans" cxnId="{C17CD55A-506F-480F-9C3B-37989FAF1CB8}">
      <dgm:prSet/>
      <dgm:spPr/>
      <dgm:t>
        <a:bodyPr/>
        <a:lstStyle/>
        <a:p>
          <a:endParaRPr lang="tr-TR"/>
        </a:p>
      </dgm:t>
    </dgm:pt>
    <dgm:pt modelId="{84670163-5D22-4FDB-AA5B-2BE4F282DA0F}" type="sibTrans" cxnId="{C17CD55A-506F-480F-9C3B-37989FAF1CB8}">
      <dgm:prSet/>
      <dgm:spPr/>
      <dgm:t>
        <a:bodyPr/>
        <a:lstStyle/>
        <a:p>
          <a:endParaRPr lang="tr-TR"/>
        </a:p>
      </dgm:t>
    </dgm:pt>
    <dgm:pt modelId="{D4B78C64-6327-4165-8EC9-778A045AB528}">
      <dgm:prSet phldrT="[Metin]" custT="1"/>
      <dgm:spPr/>
      <dgm:t>
        <a:bodyPr/>
        <a:lstStyle/>
        <a:p>
          <a:r>
            <a:rPr lang="tr-TR" sz="1050" dirty="0"/>
            <a:t>Sektör için Online İş Başvuru Havuzu </a:t>
          </a:r>
        </a:p>
      </dgm:t>
    </dgm:pt>
    <dgm:pt modelId="{B83D7B8A-0C5E-4D9C-8823-CE6342C4E630}" type="parTrans" cxnId="{A5071DB9-DC17-4228-A128-AB001891FAB4}">
      <dgm:prSet/>
      <dgm:spPr/>
      <dgm:t>
        <a:bodyPr/>
        <a:lstStyle/>
        <a:p>
          <a:endParaRPr lang="tr-TR"/>
        </a:p>
      </dgm:t>
    </dgm:pt>
    <dgm:pt modelId="{5AB5C5EA-021C-4880-93F2-00102AE59C87}" type="sibTrans" cxnId="{A5071DB9-DC17-4228-A128-AB001891FAB4}">
      <dgm:prSet/>
      <dgm:spPr/>
      <dgm:t>
        <a:bodyPr/>
        <a:lstStyle/>
        <a:p>
          <a:endParaRPr lang="tr-TR"/>
        </a:p>
      </dgm:t>
    </dgm:pt>
    <dgm:pt modelId="{7A07994F-26ED-4C0D-817C-33162C2A250F}" type="pres">
      <dgm:prSet presAssocID="{6233F3B9-702F-4A78-99EB-6541872D99E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FFFC281-FA90-4B99-B992-740AC14A9454}" type="pres">
      <dgm:prSet presAssocID="{1C1E8DEE-F570-41AA-8C4B-3C1CD3AD8047}" presName="centerShape" presStyleLbl="node0" presStyleIdx="0" presStyleCnt="1"/>
      <dgm:spPr/>
    </dgm:pt>
    <dgm:pt modelId="{A34EA125-20D9-4975-9A9E-264A399666FE}" type="pres">
      <dgm:prSet presAssocID="{07EB0A7F-AED4-4761-BDF1-A89DD1729CF7}" presName="Name9" presStyleLbl="parChTrans1D2" presStyleIdx="0" presStyleCnt="5"/>
      <dgm:spPr/>
    </dgm:pt>
    <dgm:pt modelId="{4E8C2AEE-E582-4A72-BFF4-B24A5BBB4937}" type="pres">
      <dgm:prSet presAssocID="{07EB0A7F-AED4-4761-BDF1-A89DD1729CF7}" presName="connTx" presStyleLbl="parChTrans1D2" presStyleIdx="0" presStyleCnt="5"/>
      <dgm:spPr/>
    </dgm:pt>
    <dgm:pt modelId="{4E9F57DB-C35E-422C-B784-87F9B11253B8}" type="pres">
      <dgm:prSet presAssocID="{8AD016ED-2E92-4FEA-AA6A-375E20BDBF65}" presName="node" presStyleLbl="node1" presStyleIdx="0" presStyleCnt="5">
        <dgm:presLayoutVars>
          <dgm:bulletEnabled val="1"/>
        </dgm:presLayoutVars>
      </dgm:prSet>
      <dgm:spPr/>
    </dgm:pt>
    <dgm:pt modelId="{D9EE1C8D-E615-4CA7-B397-608CC05F9284}" type="pres">
      <dgm:prSet presAssocID="{AEDC6C9F-6900-484D-99CD-7088C877D5CE}" presName="Name9" presStyleLbl="parChTrans1D2" presStyleIdx="1" presStyleCnt="5"/>
      <dgm:spPr/>
    </dgm:pt>
    <dgm:pt modelId="{F7B463B2-B212-47D9-9ACE-53474590789F}" type="pres">
      <dgm:prSet presAssocID="{AEDC6C9F-6900-484D-99CD-7088C877D5CE}" presName="connTx" presStyleLbl="parChTrans1D2" presStyleIdx="1" presStyleCnt="5"/>
      <dgm:spPr/>
    </dgm:pt>
    <dgm:pt modelId="{F046745B-224A-46E2-ADEA-79873665F904}" type="pres">
      <dgm:prSet presAssocID="{1BB03CDE-B1CC-4B8B-8D11-3A9A93345E0C}" presName="node" presStyleLbl="node1" presStyleIdx="1" presStyleCnt="5">
        <dgm:presLayoutVars>
          <dgm:bulletEnabled val="1"/>
        </dgm:presLayoutVars>
      </dgm:prSet>
      <dgm:spPr/>
    </dgm:pt>
    <dgm:pt modelId="{5563BB59-9D72-4D54-974E-626AEABBB18B}" type="pres">
      <dgm:prSet presAssocID="{8EBA21B9-27EB-461F-90B2-86AE3D835ABB}" presName="Name9" presStyleLbl="parChTrans1D2" presStyleIdx="2" presStyleCnt="5"/>
      <dgm:spPr/>
    </dgm:pt>
    <dgm:pt modelId="{96B604D1-BADB-49EE-BD1A-B9D485D99AF3}" type="pres">
      <dgm:prSet presAssocID="{8EBA21B9-27EB-461F-90B2-86AE3D835ABB}" presName="connTx" presStyleLbl="parChTrans1D2" presStyleIdx="2" presStyleCnt="5"/>
      <dgm:spPr/>
    </dgm:pt>
    <dgm:pt modelId="{F892F49F-84AE-4E80-A8AC-F8000534DD75}" type="pres">
      <dgm:prSet presAssocID="{D80C952C-2D19-49D0-A65E-16ED2F3F62EF}" presName="node" presStyleLbl="node1" presStyleIdx="2" presStyleCnt="5" custRadScaleRad="109775" custRadScaleInc="-11190">
        <dgm:presLayoutVars>
          <dgm:bulletEnabled val="1"/>
        </dgm:presLayoutVars>
      </dgm:prSet>
      <dgm:spPr/>
    </dgm:pt>
    <dgm:pt modelId="{6875744B-6C4C-4198-9BD4-678C38AEF709}" type="pres">
      <dgm:prSet presAssocID="{11165C8A-7EDB-4E05-AAE1-4301A0A4E230}" presName="Name9" presStyleLbl="parChTrans1D2" presStyleIdx="3" presStyleCnt="5"/>
      <dgm:spPr/>
    </dgm:pt>
    <dgm:pt modelId="{68F719C0-1743-47F0-A8F8-0082179810A2}" type="pres">
      <dgm:prSet presAssocID="{11165C8A-7EDB-4E05-AAE1-4301A0A4E230}" presName="connTx" presStyleLbl="parChTrans1D2" presStyleIdx="3" presStyleCnt="5"/>
      <dgm:spPr/>
    </dgm:pt>
    <dgm:pt modelId="{5F867D91-57E0-47E0-AA35-A25317E92A8D}" type="pres">
      <dgm:prSet presAssocID="{0F9D857C-EC5D-4012-93D1-7360B312D14D}" presName="node" presStyleLbl="node1" presStyleIdx="3" presStyleCnt="5" custRadScaleRad="107238" custRadScaleInc="17190">
        <dgm:presLayoutVars>
          <dgm:bulletEnabled val="1"/>
        </dgm:presLayoutVars>
      </dgm:prSet>
      <dgm:spPr/>
    </dgm:pt>
    <dgm:pt modelId="{79333949-E8A5-417A-825B-EABAFD411AC0}" type="pres">
      <dgm:prSet presAssocID="{B83D7B8A-0C5E-4D9C-8823-CE6342C4E630}" presName="Name9" presStyleLbl="parChTrans1D2" presStyleIdx="4" presStyleCnt="5"/>
      <dgm:spPr/>
    </dgm:pt>
    <dgm:pt modelId="{167B3EF0-5D4C-4996-AA9B-0E63467C245A}" type="pres">
      <dgm:prSet presAssocID="{B83D7B8A-0C5E-4D9C-8823-CE6342C4E630}" presName="connTx" presStyleLbl="parChTrans1D2" presStyleIdx="4" presStyleCnt="5"/>
      <dgm:spPr/>
    </dgm:pt>
    <dgm:pt modelId="{5B0C2E25-605D-45CA-A042-0871428EF7FA}" type="pres">
      <dgm:prSet presAssocID="{D4B78C64-6327-4165-8EC9-778A045AB528}" presName="node" presStyleLbl="node1" presStyleIdx="4" presStyleCnt="5" custRadScaleRad="99938" custRadScaleInc="129">
        <dgm:presLayoutVars>
          <dgm:bulletEnabled val="1"/>
        </dgm:presLayoutVars>
      </dgm:prSet>
      <dgm:spPr/>
    </dgm:pt>
  </dgm:ptLst>
  <dgm:cxnLst>
    <dgm:cxn modelId="{63167D0D-29A6-44FC-BE06-DC3999D48F50}" type="presOf" srcId="{1BB03CDE-B1CC-4B8B-8D11-3A9A93345E0C}" destId="{F046745B-224A-46E2-ADEA-79873665F904}" srcOrd="0" destOrd="0" presId="urn:microsoft.com/office/officeart/2005/8/layout/radial1"/>
    <dgm:cxn modelId="{8C721210-3A2D-46CB-98D6-B02C78D04210}" type="presOf" srcId="{B83D7B8A-0C5E-4D9C-8823-CE6342C4E630}" destId="{79333949-E8A5-417A-825B-EABAFD411AC0}" srcOrd="0" destOrd="0" presId="urn:microsoft.com/office/officeart/2005/8/layout/radial1"/>
    <dgm:cxn modelId="{9C74A814-019D-47FF-A0FD-435E23AEEDE6}" type="presOf" srcId="{07EB0A7F-AED4-4761-BDF1-A89DD1729CF7}" destId="{A34EA125-20D9-4975-9A9E-264A399666FE}" srcOrd="0" destOrd="0" presId="urn:microsoft.com/office/officeart/2005/8/layout/radial1"/>
    <dgm:cxn modelId="{5FFB8F5D-3D64-4563-884C-D4E6902C2383}" type="presOf" srcId="{AEDC6C9F-6900-484D-99CD-7088C877D5CE}" destId="{F7B463B2-B212-47D9-9ACE-53474590789F}" srcOrd="1" destOrd="0" presId="urn:microsoft.com/office/officeart/2005/8/layout/radial1"/>
    <dgm:cxn modelId="{F1D8D662-B173-4BCB-8443-5BD6DF2C8FA0}" srcId="{1C1E8DEE-F570-41AA-8C4B-3C1CD3AD8047}" destId="{D80C952C-2D19-49D0-A65E-16ED2F3F62EF}" srcOrd="2" destOrd="0" parTransId="{8EBA21B9-27EB-461F-90B2-86AE3D835ABB}" sibTransId="{10622CDE-11C5-4AAA-8A51-C5CF7B18B6F9}"/>
    <dgm:cxn modelId="{9673B445-485C-455E-B530-C04453201925}" srcId="{1C1E8DEE-F570-41AA-8C4B-3C1CD3AD8047}" destId="{0F9D857C-EC5D-4012-93D1-7360B312D14D}" srcOrd="3" destOrd="0" parTransId="{11165C8A-7EDB-4E05-AAE1-4301A0A4E230}" sibTransId="{533F1811-CE0D-4AAB-9035-61E4C12D0316}"/>
    <dgm:cxn modelId="{B600BD4B-1515-48E7-9029-0C5CF9A83CC1}" type="presOf" srcId="{8EBA21B9-27EB-461F-90B2-86AE3D835ABB}" destId="{96B604D1-BADB-49EE-BD1A-B9D485D99AF3}" srcOrd="1" destOrd="0" presId="urn:microsoft.com/office/officeart/2005/8/layout/radial1"/>
    <dgm:cxn modelId="{10B3696F-4116-4384-940A-3820FDF7ED30}" type="presOf" srcId="{07EB0A7F-AED4-4761-BDF1-A89DD1729CF7}" destId="{4E8C2AEE-E582-4A72-BFF4-B24A5BBB4937}" srcOrd="1" destOrd="0" presId="urn:microsoft.com/office/officeart/2005/8/layout/radial1"/>
    <dgm:cxn modelId="{8266F175-B120-411F-B889-484BFC5DE6D0}" type="presOf" srcId="{8AD016ED-2E92-4FEA-AA6A-375E20BDBF65}" destId="{4E9F57DB-C35E-422C-B784-87F9B11253B8}" srcOrd="0" destOrd="0" presId="urn:microsoft.com/office/officeart/2005/8/layout/radial1"/>
    <dgm:cxn modelId="{3CBA3577-7A93-49DB-B942-939CE3CC6D98}" type="presOf" srcId="{11165C8A-7EDB-4E05-AAE1-4301A0A4E230}" destId="{68F719C0-1743-47F0-A8F8-0082179810A2}" srcOrd="1" destOrd="0" presId="urn:microsoft.com/office/officeart/2005/8/layout/radial1"/>
    <dgm:cxn modelId="{C17CD55A-506F-480F-9C3B-37989FAF1CB8}" srcId="{6233F3B9-702F-4A78-99EB-6541872D99E9}" destId="{94CF0ABC-DC03-4853-AD99-7862D9662D46}" srcOrd="1" destOrd="0" parTransId="{41CFD1BD-FA2C-4C31-96D4-CD074B449679}" sibTransId="{84670163-5D22-4FDB-AA5B-2BE4F282DA0F}"/>
    <dgm:cxn modelId="{36EF5E81-B651-4D2B-AEE6-E7801B52C790}" type="presOf" srcId="{AEDC6C9F-6900-484D-99CD-7088C877D5CE}" destId="{D9EE1C8D-E615-4CA7-B397-608CC05F9284}" srcOrd="0" destOrd="0" presId="urn:microsoft.com/office/officeart/2005/8/layout/radial1"/>
    <dgm:cxn modelId="{7D7C1C8C-196F-4A03-93B7-F279A88CC86D}" type="presOf" srcId="{D4B78C64-6327-4165-8EC9-778A045AB528}" destId="{5B0C2E25-605D-45CA-A042-0871428EF7FA}" srcOrd="0" destOrd="0" presId="urn:microsoft.com/office/officeart/2005/8/layout/radial1"/>
    <dgm:cxn modelId="{6EF68993-5592-468C-9E0E-6BB740CADC4E}" srcId="{1C1E8DEE-F570-41AA-8C4B-3C1CD3AD8047}" destId="{8AD016ED-2E92-4FEA-AA6A-375E20BDBF65}" srcOrd="0" destOrd="0" parTransId="{07EB0A7F-AED4-4761-BDF1-A89DD1729CF7}" sibTransId="{9CA43492-782F-46B3-AD2A-6DF274D639AC}"/>
    <dgm:cxn modelId="{ECAED69C-08B4-4894-AAC5-21E9D8790B47}" type="presOf" srcId="{1C1E8DEE-F570-41AA-8C4B-3C1CD3AD8047}" destId="{EFFFC281-FA90-4B99-B992-740AC14A9454}" srcOrd="0" destOrd="0" presId="urn:microsoft.com/office/officeart/2005/8/layout/radial1"/>
    <dgm:cxn modelId="{D7B27DA2-69C5-495D-8BB1-2FBDAFA45267}" srcId="{1C1E8DEE-F570-41AA-8C4B-3C1CD3AD8047}" destId="{1BB03CDE-B1CC-4B8B-8D11-3A9A93345E0C}" srcOrd="1" destOrd="0" parTransId="{AEDC6C9F-6900-484D-99CD-7088C877D5CE}" sibTransId="{306AF84E-7B2D-41C4-A9DD-E742C346A2B9}"/>
    <dgm:cxn modelId="{CA4399AF-0821-4E54-9DEF-EE29D358AB58}" type="presOf" srcId="{0F9D857C-EC5D-4012-93D1-7360B312D14D}" destId="{5F867D91-57E0-47E0-AA35-A25317E92A8D}" srcOrd="0" destOrd="0" presId="urn:microsoft.com/office/officeart/2005/8/layout/radial1"/>
    <dgm:cxn modelId="{FCDF36B5-65A9-4AAE-80D0-2ABD2CF464EA}" type="presOf" srcId="{8EBA21B9-27EB-461F-90B2-86AE3D835ABB}" destId="{5563BB59-9D72-4D54-974E-626AEABBB18B}" srcOrd="0" destOrd="0" presId="urn:microsoft.com/office/officeart/2005/8/layout/radial1"/>
    <dgm:cxn modelId="{A5071DB9-DC17-4228-A128-AB001891FAB4}" srcId="{1C1E8DEE-F570-41AA-8C4B-3C1CD3AD8047}" destId="{D4B78C64-6327-4165-8EC9-778A045AB528}" srcOrd="4" destOrd="0" parTransId="{B83D7B8A-0C5E-4D9C-8823-CE6342C4E630}" sibTransId="{5AB5C5EA-021C-4880-93F2-00102AE59C87}"/>
    <dgm:cxn modelId="{DB301FC2-8800-479F-8D39-AACE9DACB3A9}" srcId="{6233F3B9-702F-4A78-99EB-6541872D99E9}" destId="{1C1E8DEE-F570-41AA-8C4B-3C1CD3AD8047}" srcOrd="0" destOrd="0" parTransId="{40143512-12E1-4388-872B-3AC082D07EB3}" sibTransId="{5801600F-6BB6-4C7B-8861-975CBDF4EBBD}"/>
    <dgm:cxn modelId="{49FCBDC2-0411-4E14-8F09-F12B6D492214}" type="presOf" srcId="{D80C952C-2D19-49D0-A65E-16ED2F3F62EF}" destId="{F892F49F-84AE-4E80-A8AC-F8000534DD75}" srcOrd="0" destOrd="0" presId="urn:microsoft.com/office/officeart/2005/8/layout/radial1"/>
    <dgm:cxn modelId="{065A32D8-1855-4E30-96DC-C4AF12DD7AD5}" type="presOf" srcId="{B83D7B8A-0C5E-4D9C-8823-CE6342C4E630}" destId="{167B3EF0-5D4C-4996-AA9B-0E63467C245A}" srcOrd="1" destOrd="0" presId="urn:microsoft.com/office/officeart/2005/8/layout/radial1"/>
    <dgm:cxn modelId="{F52CDBDC-4358-4C8D-AD81-445112561BA9}" type="presOf" srcId="{6233F3B9-702F-4A78-99EB-6541872D99E9}" destId="{7A07994F-26ED-4C0D-817C-33162C2A250F}" srcOrd="0" destOrd="0" presId="urn:microsoft.com/office/officeart/2005/8/layout/radial1"/>
    <dgm:cxn modelId="{0F5533F7-0AAA-4CF9-9D5B-8EEB86388030}" type="presOf" srcId="{11165C8A-7EDB-4E05-AAE1-4301A0A4E230}" destId="{6875744B-6C4C-4198-9BD4-678C38AEF709}" srcOrd="0" destOrd="0" presId="urn:microsoft.com/office/officeart/2005/8/layout/radial1"/>
    <dgm:cxn modelId="{1B6F35E5-DE0C-43BF-AB88-BAB9C885C32E}" type="presParOf" srcId="{7A07994F-26ED-4C0D-817C-33162C2A250F}" destId="{EFFFC281-FA90-4B99-B992-740AC14A9454}" srcOrd="0" destOrd="0" presId="urn:microsoft.com/office/officeart/2005/8/layout/radial1"/>
    <dgm:cxn modelId="{8D7073EE-DF9E-4C69-A4A1-E551828CF487}" type="presParOf" srcId="{7A07994F-26ED-4C0D-817C-33162C2A250F}" destId="{A34EA125-20D9-4975-9A9E-264A399666FE}" srcOrd="1" destOrd="0" presId="urn:microsoft.com/office/officeart/2005/8/layout/radial1"/>
    <dgm:cxn modelId="{C2721274-0783-4052-AEE5-E4BFD7F5613E}" type="presParOf" srcId="{A34EA125-20D9-4975-9A9E-264A399666FE}" destId="{4E8C2AEE-E582-4A72-BFF4-B24A5BBB4937}" srcOrd="0" destOrd="0" presId="urn:microsoft.com/office/officeart/2005/8/layout/radial1"/>
    <dgm:cxn modelId="{897071E6-1675-4424-94F0-273CEDD46516}" type="presParOf" srcId="{7A07994F-26ED-4C0D-817C-33162C2A250F}" destId="{4E9F57DB-C35E-422C-B784-87F9B11253B8}" srcOrd="2" destOrd="0" presId="urn:microsoft.com/office/officeart/2005/8/layout/radial1"/>
    <dgm:cxn modelId="{35EEDA73-4C3E-4223-8E9D-479909679671}" type="presParOf" srcId="{7A07994F-26ED-4C0D-817C-33162C2A250F}" destId="{D9EE1C8D-E615-4CA7-B397-608CC05F9284}" srcOrd="3" destOrd="0" presId="urn:microsoft.com/office/officeart/2005/8/layout/radial1"/>
    <dgm:cxn modelId="{FEBC31AC-A437-4911-9565-4DAAF198A434}" type="presParOf" srcId="{D9EE1C8D-E615-4CA7-B397-608CC05F9284}" destId="{F7B463B2-B212-47D9-9ACE-53474590789F}" srcOrd="0" destOrd="0" presId="urn:microsoft.com/office/officeart/2005/8/layout/radial1"/>
    <dgm:cxn modelId="{E22CC194-3AD6-4905-B718-E69F9D1FB248}" type="presParOf" srcId="{7A07994F-26ED-4C0D-817C-33162C2A250F}" destId="{F046745B-224A-46E2-ADEA-79873665F904}" srcOrd="4" destOrd="0" presId="urn:microsoft.com/office/officeart/2005/8/layout/radial1"/>
    <dgm:cxn modelId="{DF477476-42FE-4DCF-A043-34200B0EB571}" type="presParOf" srcId="{7A07994F-26ED-4C0D-817C-33162C2A250F}" destId="{5563BB59-9D72-4D54-974E-626AEABBB18B}" srcOrd="5" destOrd="0" presId="urn:microsoft.com/office/officeart/2005/8/layout/radial1"/>
    <dgm:cxn modelId="{B5A3116F-3C47-4573-A4C6-4DDDBC34FFD9}" type="presParOf" srcId="{5563BB59-9D72-4D54-974E-626AEABBB18B}" destId="{96B604D1-BADB-49EE-BD1A-B9D485D99AF3}" srcOrd="0" destOrd="0" presId="urn:microsoft.com/office/officeart/2005/8/layout/radial1"/>
    <dgm:cxn modelId="{19A71AD5-5206-4CFA-9975-270F7421F14D}" type="presParOf" srcId="{7A07994F-26ED-4C0D-817C-33162C2A250F}" destId="{F892F49F-84AE-4E80-A8AC-F8000534DD75}" srcOrd="6" destOrd="0" presId="urn:microsoft.com/office/officeart/2005/8/layout/radial1"/>
    <dgm:cxn modelId="{EF9A44D5-FD34-4243-91D9-0D53351931B2}" type="presParOf" srcId="{7A07994F-26ED-4C0D-817C-33162C2A250F}" destId="{6875744B-6C4C-4198-9BD4-678C38AEF709}" srcOrd="7" destOrd="0" presId="urn:microsoft.com/office/officeart/2005/8/layout/radial1"/>
    <dgm:cxn modelId="{FD9AC64B-636C-4AA6-B447-0248CF4B5282}" type="presParOf" srcId="{6875744B-6C4C-4198-9BD4-678C38AEF709}" destId="{68F719C0-1743-47F0-A8F8-0082179810A2}" srcOrd="0" destOrd="0" presId="urn:microsoft.com/office/officeart/2005/8/layout/radial1"/>
    <dgm:cxn modelId="{3CC8BBB0-B6C8-49B7-90B5-35954539CE4C}" type="presParOf" srcId="{7A07994F-26ED-4C0D-817C-33162C2A250F}" destId="{5F867D91-57E0-47E0-AA35-A25317E92A8D}" srcOrd="8" destOrd="0" presId="urn:microsoft.com/office/officeart/2005/8/layout/radial1"/>
    <dgm:cxn modelId="{C2B76C02-91F9-471F-B11E-8A525185C6CE}" type="presParOf" srcId="{7A07994F-26ED-4C0D-817C-33162C2A250F}" destId="{79333949-E8A5-417A-825B-EABAFD411AC0}" srcOrd="9" destOrd="0" presId="urn:microsoft.com/office/officeart/2005/8/layout/radial1"/>
    <dgm:cxn modelId="{A1C9B63D-F4C6-437B-A15E-945FD8B36739}" type="presParOf" srcId="{79333949-E8A5-417A-825B-EABAFD411AC0}" destId="{167B3EF0-5D4C-4996-AA9B-0E63467C245A}" srcOrd="0" destOrd="0" presId="urn:microsoft.com/office/officeart/2005/8/layout/radial1"/>
    <dgm:cxn modelId="{45B0288F-A65D-434F-A5B3-42BBC35D6F07}" type="presParOf" srcId="{7A07994F-26ED-4C0D-817C-33162C2A250F}" destId="{5B0C2E25-605D-45CA-A042-0871428EF7FA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EBCEAA-4F71-49F5-8F57-FA29A7CF7EBF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529133E2-F505-43B7-8797-69AAA50776C6}">
      <dgm:prSet phldrT="[Metin]"/>
      <dgm:spPr/>
      <dgm:t>
        <a:bodyPr/>
        <a:lstStyle/>
        <a:p>
          <a:r>
            <a:rPr lang="tr-TR" dirty="0"/>
            <a:t>Doğrudan İşletmelere Dokunmak</a:t>
          </a:r>
        </a:p>
      </dgm:t>
    </dgm:pt>
    <dgm:pt modelId="{3D31DC40-AA71-49EF-8AE7-AB139F147FBA}" type="parTrans" cxnId="{D51D3830-3E8D-428A-BF65-1799ABEE0EAA}">
      <dgm:prSet/>
      <dgm:spPr/>
      <dgm:t>
        <a:bodyPr/>
        <a:lstStyle/>
        <a:p>
          <a:endParaRPr lang="tr-TR"/>
        </a:p>
      </dgm:t>
    </dgm:pt>
    <dgm:pt modelId="{F4969A07-DA4B-4A10-A6C8-A5614275F451}" type="sibTrans" cxnId="{D51D3830-3E8D-428A-BF65-1799ABEE0EAA}">
      <dgm:prSet/>
      <dgm:spPr/>
      <dgm:t>
        <a:bodyPr/>
        <a:lstStyle/>
        <a:p>
          <a:endParaRPr lang="tr-TR"/>
        </a:p>
      </dgm:t>
    </dgm:pt>
    <dgm:pt modelId="{891C659E-12BB-40C2-B101-73397DAA865C}" type="pres">
      <dgm:prSet presAssocID="{07EBCEAA-4F71-49F5-8F57-FA29A7CF7EBF}" presName="Name0" presStyleCnt="0">
        <dgm:presLayoutVars>
          <dgm:dir/>
          <dgm:animLvl val="lvl"/>
          <dgm:resizeHandles val="exact"/>
        </dgm:presLayoutVars>
      </dgm:prSet>
      <dgm:spPr/>
    </dgm:pt>
    <dgm:pt modelId="{F15EB23A-FFD8-46AB-843E-70758EE906E2}" type="pres">
      <dgm:prSet presAssocID="{07EBCEAA-4F71-49F5-8F57-FA29A7CF7EBF}" presName="dummy" presStyleCnt="0"/>
      <dgm:spPr/>
    </dgm:pt>
    <dgm:pt modelId="{D13F649C-07ED-47AE-9BC2-13E2DA465D38}" type="pres">
      <dgm:prSet presAssocID="{07EBCEAA-4F71-49F5-8F57-FA29A7CF7EBF}" presName="linH" presStyleCnt="0"/>
      <dgm:spPr/>
    </dgm:pt>
    <dgm:pt modelId="{898FF87F-AB87-4E28-857D-D92B3CE5E164}" type="pres">
      <dgm:prSet presAssocID="{07EBCEAA-4F71-49F5-8F57-FA29A7CF7EBF}" presName="padding1" presStyleCnt="0"/>
      <dgm:spPr/>
    </dgm:pt>
    <dgm:pt modelId="{AE6EC636-E03A-4301-852D-073CE5622987}" type="pres">
      <dgm:prSet presAssocID="{529133E2-F505-43B7-8797-69AAA50776C6}" presName="linV" presStyleCnt="0"/>
      <dgm:spPr/>
    </dgm:pt>
    <dgm:pt modelId="{DF9B514F-1C00-44D8-843D-878F38F60409}" type="pres">
      <dgm:prSet presAssocID="{529133E2-F505-43B7-8797-69AAA50776C6}" presName="spVertical1" presStyleCnt="0"/>
      <dgm:spPr/>
    </dgm:pt>
    <dgm:pt modelId="{AFCB9CAD-AA99-485B-A5C4-C7472C652C76}" type="pres">
      <dgm:prSet presAssocID="{529133E2-F505-43B7-8797-69AAA50776C6}" presName="parTx" presStyleLbl="revTx" presStyleIdx="0" presStyleCnt="1" custLinFactNeighborY="-21777">
        <dgm:presLayoutVars>
          <dgm:chMax val="0"/>
          <dgm:chPref val="0"/>
          <dgm:bulletEnabled val="1"/>
        </dgm:presLayoutVars>
      </dgm:prSet>
      <dgm:spPr/>
    </dgm:pt>
    <dgm:pt modelId="{E5C2DBF5-6BC0-4C24-8551-D9B8ADD7518B}" type="pres">
      <dgm:prSet presAssocID="{529133E2-F505-43B7-8797-69AAA50776C6}" presName="spVertical2" presStyleCnt="0"/>
      <dgm:spPr/>
    </dgm:pt>
    <dgm:pt modelId="{E48BF5CD-00A1-44A5-9ED5-5B825E37692E}" type="pres">
      <dgm:prSet presAssocID="{529133E2-F505-43B7-8797-69AAA50776C6}" presName="spVertical3" presStyleCnt="0"/>
      <dgm:spPr/>
    </dgm:pt>
    <dgm:pt modelId="{DB4FC03C-2163-40DA-8A00-6FEE345DE65E}" type="pres">
      <dgm:prSet presAssocID="{07EBCEAA-4F71-49F5-8F57-FA29A7CF7EBF}" presName="padding2" presStyleCnt="0"/>
      <dgm:spPr/>
    </dgm:pt>
    <dgm:pt modelId="{2D770544-71BC-426D-A695-F6BCE28A3DDF}" type="pres">
      <dgm:prSet presAssocID="{07EBCEAA-4F71-49F5-8F57-FA29A7CF7EBF}" presName="negArrow" presStyleCnt="0"/>
      <dgm:spPr/>
    </dgm:pt>
    <dgm:pt modelId="{14473A28-A41E-4A22-ABF5-349A47481CB8}" type="pres">
      <dgm:prSet presAssocID="{07EBCEAA-4F71-49F5-8F57-FA29A7CF7EBF}" presName="backgroundArrow" presStyleLbl="node1" presStyleIdx="0" presStyleCnt="1" custScaleY="70390" custLinFactNeighborX="-1181" custLinFactNeighborY="8443"/>
      <dgm:spPr/>
    </dgm:pt>
  </dgm:ptLst>
  <dgm:cxnLst>
    <dgm:cxn modelId="{D51D3830-3E8D-428A-BF65-1799ABEE0EAA}" srcId="{07EBCEAA-4F71-49F5-8F57-FA29A7CF7EBF}" destId="{529133E2-F505-43B7-8797-69AAA50776C6}" srcOrd="0" destOrd="0" parTransId="{3D31DC40-AA71-49EF-8AE7-AB139F147FBA}" sibTransId="{F4969A07-DA4B-4A10-A6C8-A5614275F451}"/>
    <dgm:cxn modelId="{6620F07E-1438-4915-81C7-0AA2C9DCACEF}" type="presOf" srcId="{07EBCEAA-4F71-49F5-8F57-FA29A7CF7EBF}" destId="{891C659E-12BB-40C2-B101-73397DAA865C}" srcOrd="0" destOrd="0" presId="urn:microsoft.com/office/officeart/2005/8/layout/hProcess3"/>
    <dgm:cxn modelId="{2D6532CB-A0C0-42E1-8CC7-6F0319215CE0}" type="presOf" srcId="{529133E2-F505-43B7-8797-69AAA50776C6}" destId="{AFCB9CAD-AA99-485B-A5C4-C7472C652C76}" srcOrd="0" destOrd="0" presId="urn:microsoft.com/office/officeart/2005/8/layout/hProcess3"/>
    <dgm:cxn modelId="{9A30F79C-A89D-45DA-9B1C-F776A14D7468}" type="presParOf" srcId="{891C659E-12BB-40C2-B101-73397DAA865C}" destId="{F15EB23A-FFD8-46AB-843E-70758EE906E2}" srcOrd="0" destOrd="0" presId="urn:microsoft.com/office/officeart/2005/8/layout/hProcess3"/>
    <dgm:cxn modelId="{4E9FB008-5211-4078-989C-372F0693FB7D}" type="presParOf" srcId="{891C659E-12BB-40C2-B101-73397DAA865C}" destId="{D13F649C-07ED-47AE-9BC2-13E2DA465D38}" srcOrd="1" destOrd="0" presId="urn:microsoft.com/office/officeart/2005/8/layout/hProcess3"/>
    <dgm:cxn modelId="{9239F17E-7E67-4688-9B1A-E67DE3465FCD}" type="presParOf" srcId="{D13F649C-07ED-47AE-9BC2-13E2DA465D38}" destId="{898FF87F-AB87-4E28-857D-D92B3CE5E164}" srcOrd="0" destOrd="0" presId="urn:microsoft.com/office/officeart/2005/8/layout/hProcess3"/>
    <dgm:cxn modelId="{BAA65E73-DC31-4B69-A5CB-144232B02117}" type="presParOf" srcId="{D13F649C-07ED-47AE-9BC2-13E2DA465D38}" destId="{AE6EC636-E03A-4301-852D-073CE5622987}" srcOrd="1" destOrd="0" presId="urn:microsoft.com/office/officeart/2005/8/layout/hProcess3"/>
    <dgm:cxn modelId="{CAB75A8D-F953-44E0-8B18-AB7D447BA572}" type="presParOf" srcId="{AE6EC636-E03A-4301-852D-073CE5622987}" destId="{DF9B514F-1C00-44D8-843D-878F38F60409}" srcOrd="0" destOrd="0" presId="urn:microsoft.com/office/officeart/2005/8/layout/hProcess3"/>
    <dgm:cxn modelId="{1769D450-6D93-466A-8DED-6451A991E80D}" type="presParOf" srcId="{AE6EC636-E03A-4301-852D-073CE5622987}" destId="{AFCB9CAD-AA99-485B-A5C4-C7472C652C76}" srcOrd="1" destOrd="0" presId="urn:microsoft.com/office/officeart/2005/8/layout/hProcess3"/>
    <dgm:cxn modelId="{12984300-A0D5-471E-B522-DAD047311C24}" type="presParOf" srcId="{AE6EC636-E03A-4301-852D-073CE5622987}" destId="{E5C2DBF5-6BC0-4C24-8551-D9B8ADD7518B}" srcOrd="2" destOrd="0" presId="urn:microsoft.com/office/officeart/2005/8/layout/hProcess3"/>
    <dgm:cxn modelId="{0D275EAB-7F11-4A09-B6D1-F43B4DE98BBD}" type="presParOf" srcId="{AE6EC636-E03A-4301-852D-073CE5622987}" destId="{E48BF5CD-00A1-44A5-9ED5-5B825E37692E}" srcOrd="3" destOrd="0" presId="urn:microsoft.com/office/officeart/2005/8/layout/hProcess3"/>
    <dgm:cxn modelId="{4FFAF12A-2322-4F36-99C6-94FC7B797114}" type="presParOf" srcId="{D13F649C-07ED-47AE-9BC2-13E2DA465D38}" destId="{DB4FC03C-2163-40DA-8A00-6FEE345DE65E}" srcOrd="2" destOrd="0" presId="urn:microsoft.com/office/officeart/2005/8/layout/hProcess3"/>
    <dgm:cxn modelId="{2BB92706-4D67-4B7B-8A29-F9768C3478E5}" type="presParOf" srcId="{D13F649C-07ED-47AE-9BC2-13E2DA465D38}" destId="{2D770544-71BC-426D-A695-F6BCE28A3DDF}" srcOrd="3" destOrd="0" presId="urn:microsoft.com/office/officeart/2005/8/layout/hProcess3"/>
    <dgm:cxn modelId="{4E8020F5-6072-4281-89C2-0A5319D00B18}" type="presParOf" srcId="{D13F649C-07ED-47AE-9BC2-13E2DA465D38}" destId="{14473A28-A41E-4A22-ABF5-349A47481CB8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02EEA1-EA8A-DA4A-A8AD-74CA3D01CCDE}">
      <dsp:nvSpPr>
        <dsp:cNvPr id="0" name=""/>
        <dsp:cNvSpPr/>
      </dsp:nvSpPr>
      <dsp:spPr>
        <a:xfrm>
          <a:off x="2427666" y="1656184"/>
          <a:ext cx="1929730" cy="172894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>
              <a:latin typeface="+mj-lt"/>
              <a:cs typeface="Times New Roman" pitchFamily="18" charset="0"/>
            </a:rPr>
            <a:t>Kapadokya Turizmi Veri Yenilik ve Proje Uygulama ve Araştırma Merkezi</a:t>
          </a:r>
          <a:endParaRPr lang="tr-TR" sz="1600" b="1" kern="1200" dirty="0">
            <a:latin typeface="+mj-lt"/>
          </a:endParaRPr>
        </a:p>
      </dsp:txBody>
      <dsp:txXfrm>
        <a:off x="2710268" y="1909383"/>
        <a:ext cx="1364526" cy="1222551"/>
      </dsp:txXfrm>
    </dsp:sp>
    <dsp:sp modelId="{C7636F28-3ED8-974D-990D-FF255666C5D8}">
      <dsp:nvSpPr>
        <dsp:cNvPr id="0" name=""/>
        <dsp:cNvSpPr/>
      </dsp:nvSpPr>
      <dsp:spPr>
        <a:xfrm rot="16200000">
          <a:off x="3268465" y="1513500"/>
          <a:ext cx="248130" cy="37236"/>
        </a:xfrm>
        <a:custGeom>
          <a:avLst/>
          <a:gdLst/>
          <a:ahLst/>
          <a:cxnLst/>
          <a:rect l="0" t="0" r="0" b="0"/>
          <a:pathLst>
            <a:path>
              <a:moveTo>
                <a:pt x="0" y="18618"/>
              </a:moveTo>
              <a:lnTo>
                <a:pt x="248130" y="1861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600" b="1" kern="1200">
            <a:latin typeface="+mj-lt"/>
          </a:endParaRPr>
        </a:p>
      </dsp:txBody>
      <dsp:txXfrm>
        <a:off x="3386328" y="1525915"/>
        <a:ext cx="12406" cy="12406"/>
      </dsp:txXfrm>
    </dsp:sp>
    <dsp:sp modelId="{9FCD8A31-260A-5447-BFF0-083AD1BB9D0E}">
      <dsp:nvSpPr>
        <dsp:cNvPr id="0" name=""/>
        <dsp:cNvSpPr/>
      </dsp:nvSpPr>
      <dsp:spPr>
        <a:xfrm>
          <a:off x="2611578" y="19718"/>
          <a:ext cx="1561904" cy="138833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1" kern="1200" dirty="0">
              <a:latin typeface="+mj-lt"/>
            </a:rPr>
            <a:t>Kapadokya Üniversitesi</a:t>
          </a:r>
        </a:p>
      </dsp:txBody>
      <dsp:txXfrm>
        <a:off x="2840314" y="223035"/>
        <a:ext cx="1104432" cy="981701"/>
      </dsp:txXfrm>
    </dsp:sp>
    <dsp:sp modelId="{582810BD-26F6-2A40-AA79-54130B6916A0}">
      <dsp:nvSpPr>
        <dsp:cNvPr id="0" name=""/>
        <dsp:cNvSpPr/>
      </dsp:nvSpPr>
      <dsp:spPr>
        <a:xfrm>
          <a:off x="4357396" y="2502040"/>
          <a:ext cx="147740" cy="37236"/>
        </a:xfrm>
        <a:custGeom>
          <a:avLst/>
          <a:gdLst/>
          <a:ahLst/>
          <a:cxnLst/>
          <a:rect l="0" t="0" r="0" b="0"/>
          <a:pathLst>
            <a:path>
              <a:moveTo>
                <a:pt x="0" y="18618"/>
              </a:moveTo>
              <a:lnTo>
                <a:pt x="147740" y="1861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600" b="1" kern="1200">
            <a:latin typeface="+mj-lt"/>
          </a:endParaRPr>
        </a:p>
      </dsp:txBody>
      <dsp:txXfrm>
        <a:off x="4427573" y="2516965"/>
        <a:ext cx="7387" cy="7387"/>
      </dsp:txXfrm>
    </dsp:sp>
    <dsp:sp modelId="{8986ED0E-AE66-944C-8F68-4C45286E9A21}">
      <dsp:nvSpPr>
        <dsp:cNvPr id="0" name=""/>
        <dsp:cNvSpPr/>
      </dsp:nvSpPr>
      <dsp:spPr>
        <a:xfrm>
          <a:off x="4505136" y="1826491"/>
          <a:ext cx="1388335" cy="1388335"/>
        </a:xfrm>
        <a:prstGeom prst="ellipse">
          <a:avLst/>
        </a:prstGeom>
        <a:solidFill>
          <a:schemeClr val="accent3">
            <a:hueOff val="-4601200"/>
            <a:satOff val="-12128"/>
            <a:lumOff val="-31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1" kern="1200" dirty="0">
              <a:latin typeface="+mj-lt"/>
            </a:rPr>
            <a:t>Sektör temsilcileri</a:t>
          </a:r>
        </a:p>
      </dsp:txBody>
      <dsp:txXfrm>
        <a:off x="4708453" y="2029808"/>
        <a:ext cx="981701" cy="981701"/>
      </dsp:txXfrm>
    </dsp:sp>
    <dsp:sp modelId="{3E4C6DD0-761E-4FC2-A871-D1FFDEE1279D}">
      <dsp:nvSpPr>
        <dsp:cNvPr id="0" name=""/>
        <dsp:cNvSpPr/>
      </dsp:nvSpPr>
      <dsp:spPr>
        <a:xfrm rot="5400000">
          <a:off x="3268465" y="3490581"/>
          <a:ext cx="248130" cy="37236"/>
        </a:xfrm>
        <a:custGeom>
          <a:avLst/>
          <a:gdLst/>
          <a:ahLst/>
          <a:cxnLst/>
          <a:rect l="0" t="0" r="0" b="0"/>
          <a:pathLst>
            <a:path>
              <a:moveTo>
                <a:pt x="0" y="18618"/>
              </a:moveTo>
              <a:lnTo>
                <a:pt x="248130" y="1861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500" kern="1200">
            <a:latin typeface="+mj-lt"/>
          </a:endParaRPr>
        </a:p>
      </dsp:txBody>
      <dsp:txXfrm>
        <a:off x="3386328" y="3502995"/>
        <a:ext cx="12406" cy="12406"/>
      </dsp:txXfrm>
    </dsp:sp>
    <dsp:sp modelId="{73092882-C117-42E0-8BBB-49C72FB6A239}">
      <dsp:nvSpPr>
        <dsp:cNvPr id="0" name=""/>
        <dsp:cNvSpPr/>
      </dsp:nvSpPr>
      <dsp:spPr>
        <a:xfrm>
          <a:off x="2698363" y="3633264"/>
          <a:ext cx="1388335" cy="1388335"/>
        </a:xfrm>
        <a:prstGeom prst="ellipse">
          <a:avLst/>
        </a:prstGeom>
        <a:solidFill>
          <a:schemeClr val="accent3">
            <a:hueOff val="-9202399"/>
            <a:satOff val="-24257"/>
            <a:lumOff val="-6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1" kern="1200" dirty="0">
              <a:latin typeface="+mj-lt"/>
            </a:rPr>
            <a:t>Dijital Dönüşüm Uzmanları</a:t>
          </a:r>
        </a:p>
      </dsp:txBody>
      <dsp:txXfrm>
        <a:off x="2901680" y="3836581"/>
        <a:ext cx="981701" cy="981701"/>
      </dsp:txXfrm>
    </dsp:sp>
    <dsp:sp modelId="{20AE8F17-C9A4-F946-ADF0-4EA81E17B29A}">
      <dsp:nvSpPr>
        <dsp:cNvPr id="0" name=""/>
        <dsp:cNvSpPr/>
      </dsp:nvSpPr>
      <dsp:spPr>
        <a:xfrm rot="10713222">
          <a:off x="2364673" y="2527192"/>
          <a:ext cx="63386" cy="37236"/>
        </a:xfrm>
        <a:custGeom>
          <a:avLst/>
          <a:gdLst/>
          <a:ahLst/>
          <a:cxnLst/>
          <a:rect l="0" t="0" r="0" b="0"/>
          <a:pathLst>
            <a:path>
              <a:moveTo>
                <a:pt x="0" y="18618"/>
              </a:moveTo>
              <a:lnTo>
                <a:pt x="63386" y="1861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600" b="1" kern="1200">
            <a:latin typeface="+mj-lt"/>
          </a:endParaRPr>
        </a:p>
      </dsp:txBody>
      <dsp:txXfrm rot="10800000">
        <a:off x="2394781" y="2544225"/>
        <a:ext cx="3169" cy="3169"/>
      </dsp:txXfrm>
    </dsp:sp>
    <dsp:sp modelId="{9C77E9EA-D71D-2344-AD72-F1F218DBC20D}">
      <dsp:nvSpPr>
        <dsp:cNvPr id="0" name=""/>
        <dsp:cNvSpPr/>
      </dsp:nvSpPr>
      <dsp:spPr>
        <a:xfrm>
          <a:off x="828998" y="1871825"/>
          <a:ext cx="1535984" cy="1388335"/>
        </a:xfrm>
        <a:prstGeom prst="ellipse">
          <a:avLst/>
        </a:prstGeom>
        <a:solidFill>
          <a:schemeClr val="accent3">
            <a:hueOff val="-13803598"/>
            <a:satOff val="-36385"/>
            <a:lumOff val="-941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1" kern="1200" dirty="0">
              <a:latin typeface="+mj-lt"/>
            </a:rPr>
            <a:t>Nevşehir Hacı Bektaş Veli Üniversitesi</a:t>
          </a:r>
        </a:p>
      </dsp:txBody>
      <dsp:txXfrm>
        <a:off x="1053938" y="2075142"/>
        <a:ext cx="1086104" cy="9817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FFC281-FA90-4B99-B992-740AC14A9454}">
      <dsp:nvSpPr>
        <dsp:cNvPr id="0" name=""/>
        <dsp:cNvSpPr/>
      </dsp:nvSpPr>
      <dsp:spPr>
        <a:xfrm>
          <a:off x="2447001" y="1580461"/>
          <a:ext cx="1201996" cy="12019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/>
            <a:t>Kurumlar için «DEĞER ya da FAYDA»</a:t>
          </a:r>
        </a:p>
      </dsp:txBody>
      <dsp:txXfrm>
        <a:off x="2623029" y="1756489"/>
        <a:ext cx="849940" cy="849940"/>
      </dsp:txXfrm>
    </dsp:sp>
    <dsp:sp modelId="{A34EA125-20D9-4975-9A9E-264A399666FE}">
      <dsp:nvSpPr>
        <dsp:cNvPr id="0" name=""/>
        <dsp:cNvSpPr/>
      </dsp:nvSpPr>
      <dsp:spPr>
        <a:xfrm rot="16200000">
          <a:off x="2866418" y="1381133"/>
          <a:ext cx="363163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363163" y="177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500" kern="1200"/>
        </a:p>
      </dsp:txBody>
      <dsp:txXfrm>
        <a:off x="3038920" y="1389800"/>
        <a:ext cx="18158" cy="18158"/>
      </dsp:txXfrm>
    </dsp:sp>
    <dsp:sp modelId="{4E9F57DB-C35E-422C-B784-87F9B11253B8}">
      <dsp:nvSpPr>
        <dsp:cNvPr id="0" name=""/>
        <dsp:cNvSpPr/>
      </dsp:nvSpPr>
      <dsp:spPr>
        <a:xfrm>
          <a:off x="2447001" y="15301"/>
          <a:ext cx="1201996" cy="12019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 dirty="0"/>
            <a:t>Uzman Havuzu</a:t>
          </a:r>
        </a:p>
      </dsp:txBody>
      <dsp:txXfrm>
        <a:off x="2623029" y="191329"/>
        <a:ext cx="849940" cy="849940"/>
      </dsp:txXfrm>
    </dsp:sp>
    <dsp:sp modelId="{D9EE1C8D-E615-4CA7-B397-608CC05F9284}">
      <dsp:nvSpPr>
        <dsp:cNvPr id="0" name=""/>
        <dsp:cNvSpPr/>
      </dsp:nvSpPr>
      <dsp:spPr>
        <a:xfrm rot="20520000">
          <a:off x="3610696" y="1921882"/>
          <a:ext cx="363163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363163" y="177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500" kern="1200"/>
        </a:p>
      </dsp:txBody>
      <dsp:txXfrm>
        <a:off x="3783198" y="1930549"/>
        <a:ext cx="18158" cy="18158"/>
      </dsp:txXfrm>
    </dsp:sp>
    <dsp:sp modelId="{F046745B-224A-46E2-ADEA-79873665F904}">
      <dsp:nvSpPr>
        <dsp:cNvPr id="0" name=""/>
        <dsp:cNvSpPr/>
      </dsp:nvSpPr>
      <dsp:spPr>
        <a:xfrm>
          <a:off x="3935557" y="1096800"/>
          <a:ext cx="1201996" cy="12019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kern="1200" dirty="0"/>
            <a:t>Gelecek Tahmini</a:t>
          </a:r>
        </a:p>
      </dsp:txBody>
      <dsp:txXfrm>
        <a:off x="4111585" y="1272828"/>
        <a:ext cx="849940" cy="849940"/>
      </dsp:txXfrm>
    </dsp:sp>
    <dsp:sp modelId="{5563BB59-9D72-4D54-974E-626AEABBB18B}">
      <dsp:nvSpPr>
        <dsp:cNvPr id="0" name=""/>
        <dsp:cNvSpPr/>
      </dsp:nvSpPr>
      <dsp:spPr>
        <a:xfrm rot="2953749">
          <a:off x="3355433" y="2804484"/>
          <a:ext cx="490194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490194" y="177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500" kern="1200"/>
        </a:p>
      </dsp:txBody>
      <dsp:txXfrm>
        <a:off x="3588275" y="2809975"/>
        <a:ext cx="24509" cy="24509"/>
      </dsp:txXfrm>
    </dsp:sp>
    <dsp:sp modelId="{F892F49F-84AE-4E80-A8AC-F8000534DD75}">
      <dsp:nvSpPr>
        <dsp:cNvPr id="0" name=""/>
        <dsp:cNvSpPr/>
      </dsp:nvSpPr>
      <dsp:spPr>
        <a:xfrm>
          <a:off x="3552062" y="2862003"/>
          <a:ext cx="1201996" cy="12019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050" kern="1200" dirty="0"/>
            <a:t>Yöneticiler/İşletme Sahipleri için Aylık «Gelecek» Raporları</a:t>
          </a:r>
        </a:p>
      </dsp:txBody>
      <dsp:txXfrm>
        <a:off x="3728090" y="3038031"/>
        <a:ext cx="849940" cy="849940"/>
      </dsp:txXfrm>
    </dsp:sp>
    <dsp:sp modelId="{6875744B-6C4C-4198-9BD4-678C38AEF709}">
      <dsp:nvSpPr>
        <dsp:cNvPr id="0" name=""/>
        <dsp:cNvSpPr/>
      </dsp:nvSpPr>
      <dsp:spPr>
        <a:xfrm rot="7931304">
          <a:off x="2246177" y="2785527"/>
          <a:ext cx="476449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476449" y="177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500" kern="1200"/>
        </a:p>
      </dsp:txBody>
      <dsp:txXfrm rot="10800000">
        <a:off x="2472491" y="2791362"/>
        <a:ext cx="23822" cy="23822"/>
      </dsp:txXfrm>
    </dsp:sp>
    <dsp:sp modelId="{5F867D91-57E0-47E0-AA35-A25317E92A8D}">
      <dsp:nvSpPr>
        <dsp:cNvPr id="0" name=""/>
        <dsp:cNvSpPr/>
      </dsp:nvSpPr>
      <dsp:spPr>
        <a:xfrm>
          <a:off x="1319806" y="2824089"/>
          <a:ext cx="1201996" cy="12019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kern="1200" dirty="0"/>
            <a:t>Gelir Yönetimi Optimizasyonu</a:t>
          </a:r>
        </a:p>
      </dsp:txBody>
      <dsp:txXfrm>
        <a:off x="1495834" y="3000117"/>
        <a:ext cx="849940" cy="849940"/>
      </dsp:txXfrm>
    </dsp:sp>
    <dsp:sp modelId="{79333949-E8A5-417A-825B-EABAFD411AC0}">
      <dsp:nvSpPr>
        <dsp:cNvPr id="0" name=""/>
        <dsp:cNvSpPr/>
      </dsp:nvSpPr>
      <dsp:spPr>
        <a:xfrm rot="11882786">
          <a:off x="2123283" y="1921430"/>
          <a:ext cx="362192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362192" y="177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500" kern="1200"/>
        </a:p>
      </dsp:txBody>
      <dsp:txXfrm rot="10800000">
        <a:off x="2295325" y="1930121"/>
        <a:ext cx="18109" cy="18109"/>
      </dsp:txXfrm>
    </dsp:sp>
    <dsp:sp modelId="{5B0C2E25-605D-45CA-A042-0871428EF7FA}">
      <dsp:nvSpPr>
        <dsp:cNvPr id="0" name=""/>
        <dsp:cNvSpPr/>
      </dsp:nvSpPr>
      <dsp:spPr>
        <a:xfrm>
          <a:off x="959761" y="1095894"/>
          <a:ext cx="1201996" cy="12019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050" kern="1200" dirty="0"/>
            <a:t>Sektör için Online İş Başvuru Havuzu </a:t>
          </a:r>
        </a:p>
      </dsp:txBody>
      <dsp:txXfrm>
        <a:off x="1135789" y="1271922"/>
        <a:ext cx="849940" cy="8499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473A28-A41E-4A22-ABF5-349A47481CB8}">
      <dsp:nvSpPr>
        <dsp:cNvPr id="0" name=""/>
        <dsp:cNvSpPr/>
      </dsp:nvSpPr>
      <dsp:spPr>
        <a:xfrm>
          <a:off x="0" y="1224131"/>
          <a:ext cx="6096000" cy="1368381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B9CAD-AA99-485B-A5C4-C7472C652C76}">
      <dsp:nvSpPr>
        <dsp:cNvPr id="0" name=""/>
        <dsp:cNvSpPr/>
      </dsp:nvSpPr>
      <dsp:spPr>
        <a:xfrm>
          <a:off x="491728" y="1440163"/>
          <a:ext cx="4994671" cy="97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74320" rIns="0" bIns="27432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700" kern="1200" dirty="0"/>
            <a:t>Doğrudan İşletmelere Dokunmak</a:t>
          </a:r>
        </a:p>
      </dsp:txBody>
      <dsp:txXfrm>
        <a:off x="491728" y="1440163"/>
        <a:ext cx="4994671" cy="972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r">
              <a:defRPr sz="1200"/>
            </a:lvl1pPr>
          </a:lstStyle>
          <a:p>
            <a:fld id="{FCA59A33-A691-4C60-86AC-024AC7435EBB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r">
              <a:defRPr sz="1200"/>
            </a:lvl1pPr>
          </a:lstStyle>
          <a:p>
            <a:fld id="{80DF1C85-7672-4EAF-AEBA-87C72534DB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6130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r">
              <a:defRPr sz="1200"/>
            </a:lvl1pPr>
          </a:lstStyle>
          <a:p>
            <a:fld id="{599B7188-A0B7-2746-ACDD-290EC91F1FB8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89" tIns="45994" rIns="91989" bIns="45994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1" y="4787127"/>
            <a:ext cx="5486400" cy="3916739"/>
          </a:xfrm>
          <a:prstGeom prst="rect">
            <a:avLst/>
          </a:prstGeom>
        </p:spPr>
        <p:txBody>
          <a:bodyPr vert="horz" lIns="91989" tIns="45994" rIns="91989" bIns="45994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48186"/>
            <a:ext cx="2971800" cy="499090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9448186"/>
            <a:ext cx="2971800" cy="499090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r">
              <a:defRPr sz="1200"/>
            </a:lvl1pPr>
          </a:lstStyle>
          <a:p>
            <a:fld id="{D1F5CCB2-3C06-2D4C-82B4-2EA904C4E4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592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F5CCB2-3C06-2D4C-82B4-2EA904C4E4A8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8317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76891-2A91-9840-80B6-116873F14200}" type="datetime1">
              <a:rPr lang="tr-TR" smtClean="0"/>
              <a:t>21.11.2019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039F4-8E66-462E-8176-0EEB9CDF8345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5295-DF24-BA49-AF2E-F7DC868F400C}" type="datetime1">
              <a:rPr lang="tr-TR" smtClean="0"/>
              <a:t>21.11.2019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039F4-8E66-462E-8176-0EEB9CDF83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B19D-B4FD-2349-B449-1E0FAA9CDA43}" type="datetime1">
              <a:rPr lang="tr-TR" smtClean="0"/>
              <a:t>21.11.2019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039F4-8E66-462E-8176-0EEB9CDF83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D744-FDE7-D449-B2E5-4D6B9364B7E7}" type="datetime1">
              <a:rPr lang="tr-TR" smtClean="0"/>
              <a:t>21.11.2019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039F4-8E66-462E-8176-0EEB9CDF83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776E-FDDB-CE47-B863-B4D5D241E609}" type="datetime1">
              <a:rPr lang="tr-TR" smtClean="0"/>
              <a:t>21.11.2019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039F4-8E66-462E-8176-0EEB9CDF8345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E800-92EA-FC4A-9387-A457BDC88D48}" type="datetime1">
              <a:rPr lang="tr-TR" smtClean="0"/>
              <a:t>21.11.2019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039F4-8E66-462E-8176-0EEB9CDF83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F6B1-ECC1-AF43-8F68-E6FAE076166B}" type="datetime1">
              <a:rPr lang="tr-TR" smtClean="0"/>
              <a:t>21.11.2019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039F4-8E66-462E-8176-0EEB9CDF83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F1ABA-A17D-CF42-B351-11FA49A98475}" type="datetime1">
              <a:rPr lang="tr-TR" smtClean="0"/>
              <a:t>21.11.2019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039F4-8E66-462E-8176-0EEB9CDF83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E58F-33B4-1744-B22C-5A746AF4D435}" type="datetime1">
              <a:rPr lang="tr-TR" smtClean="0"/>
              <a:t>21.11.2019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039F4-8E66-462E-8176-0EEB9CDF83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5EAA8-9805-F748-833E-7A3A4FA61C14}" type="datetime1">
              <a:rPr lang="tr-TR" smtClean="0"/>
              <a:t>21.11.2019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039F4-8E66-462E-8176-0EEB9CDF83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B9CB-6508-064E-ABE7-5492349E40A8}" type="datetime1">
              <a:rPr lang="tr-TR" smtClean="0"/>
              <a:t>21.11.2019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E3039F4-8E66-462E-8176-0EEB9CDF8345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F8DD7-1C99-F14E-8624-1FF4E1A307A9}" type="datetime1">
              <a:rPr lang="tr-TR" smtClean="0"/>
              <a:t>21.11.2019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3039F4-8E66-462E-8176-0EEB9CDF8345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usinessmen-grid-network-braid-246747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hyperlink" Target="http://jamestung.blogspot.com/2009/07/what-experience-cave-hotel.html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317808" y="908719"/>
            <a:ext cx="8496944" cy="2232248"/>
          </a:xfrm>
        </p:spPr>
        <p:txBody>
          <a:bodyPr>
            <a:noAutofit/>
          </a:bodyPr>
          <a:lstStyle/>
          <a:p>
            <a:pPr algn="ctr"/>
            <a:r>
              <a:rPr lang="tr-TR" sz="3600" dirty="0">
                <a:solidFill>
                  <a:schemeClr val="tx1"/>
                </a:solidFill>
                <a:effectLst/>
                <a:cs typeface="Times New Roman" pitchFamily="18" charset="0"/>
              </a:rPr>
              <a:t>AMAÇ</a:t>
            </a:r>
            <a:r>
              <a:rPr lang="tr-TR" sz="3200" dirty="0">
                <a:solidFill>
                  <a:schemeClr val="tx1"/>
                </a:solidFill>
                <a:effectLst/>
                <a:cs typeface="Times New Roman" pitchFamily="18" charset="0"/>
              </a:rPr>
              <a:t>: </a:t>
            </a:r>
            <a:br>
              <a:rPr lang="tr-TR" sz="3200" dirty="0">
                <a:solidFill>
                  <a:schemeClr val="tx1"/>
                </a:solidFill>
                <a:effectLst/>
                <a:cs typeface="Times New Roman" pitchFamily="18" charset="0"/>
              </a:rPr>
            </a:br>
            <a:r>
              <a:rPr lang="tr-TR" sz="3200" dirty="0">
                <a:solidFill>
                  <a:schemeClr val="tx1"/>
                </a:solidFill>
                <a:effectLst/>
                <a:cs typeface="Times New Roman" pitchFamily="18" charset="0"/>
              </a:rPr>
              <a:t>AKTİF PAYDAŞLIK  VE PROJE ESASLI KAMU-ÜNİVERSİTE-TURİZM SEKTÖRÜ</a:t>
            </a:r>
            <a:br>
              <a:rPr lang="tr-TR" sz="3200" dirty="0">
                <a:solidFill>
                  <a:schemeClr val="tx1"/>
                </a:solidFill>
                <a:effectLst/>
                <a:cs typeface="Times New Roman" pitchFamily="18" charset="0"/>
              </a:rPr>
            </a:br>
            <a:r>
              <a:rPr lang="tr-TR" sz="3200" dirty="0">
                <a:solidFill>
                  <a:schemeClr val="tx1"/>
                </a:solidFill>
                <a:effectLst/>
                <a:cs typeface="Times New Roman" pitchFamily="18" charset="0"/>
              </a:rPr>
              <a:t>İŞBİRLİĞİ</a:t>
            </a:r>
            <a:br>
              <a:rPr lang="tr-TR" sz="2400" b="1" dirty="0">
                <a:solidFill>
                  <a:schemeClr val="tx1"/>
                </a:solidFill>
                <a:effectLst/>
                <a:cs typeface="Times New Roman" pitchFamily="18" charset="0"/>
              </a:rPr>
            </a:br>
            <a:br>
              <a:rPr lang="tr-TR" sz="2400" dirty="0">
                <a:solidFill>
                  <a:schemeClr val="tx1"/>
                </a:solidFill>
                <a:effectLst/>
                <a:cs typeface="Times New Roman" pitchFamily="18" charset="0"/>
              </a:rPr>
            </a:br>
            <a:endParaRPr lang="tr-TR" sz="28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61824" y="3861049"/>
            <a:ext cx="8352928" cy="2088232"/>
          </a:xfrm>
        </p:spPr>
        <p:txBody>
          <a:bodyPr>
            <a:normAutofit lnSpcReduction="10000"/>
          </a:bodyPr>
          <a:lstStyle/>
          <a:p>
            <a:pPr algn="ctr"/>
            <a:r>
              <a:rPr lang="tr-TR" b="1" dirty="0">
                <a:latin typeface="+mj-lt"/>
                <a:ea typeface="+mj-ea"/>
                <a:cs typeface="Times New Roman" pitchFamily="18" charset="0"/>
              </a:rPr>
              <a:t>NASIL ? </a:t>
            </a:r>
          </a:p>
          <a:p>
            <a:pPr algn="ctr"/>
            <a:r>
              <a:rPr lang="tr-TR" b="1" dirty="0">
                <a:latin typeface="+mj-lt"/>
                <a:ea typeface="+mj-ea"/>
                <a:cs typeface="Times New Roman" pitchFamily="18" charset="0"/>
              </a:rPr>
              <a:t>Kapadokya</a:t>
            </a:r>
            <a:r>
              <a:rPr lang="tr-TR" dirty="0">
                <a:cs typeface="Times New Roman" pitchFamily="18" charset="0"/>
              </a:rPr>
              <a:t> </a:t>
            </a:r>
            <a:r>
              <a:rPr lang="tr-TR" b="1" dirty="0">
                <a:latin typeface="+mj-lt"/>
                <a:ea typeface="+mj-ea"/>
                <a:cs typeface="Times New Roman" pitchFamily="18" charset="0"/>
              </a:rPr>
              <a:t>Turizmi Veri İşleme, Yenilik ve Proje Uygulama Araştırma Merkezi</a:t>
            </a:r>
            <a:br>
              <a:rPr lang="tr-TR" dirty="0">
                <a:cs typeface="Times New Roman" pitchFamily="18" charset="0"/>
              </a:rPr>
            </a:br>
            <a:endParaRPr lang="tr-TR" dirty="0">
              <a:cs typeface="Times New Roman" pitchFamily="18" charset="0"/>
            </a:endParaRPr>
          </a:p>
          <a:p>
            <a:pPr algn="ctr"/>
            <a:r>
              <a:rPr lang="tr-TR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Prof. Dr. Rıfat YILDIZ</a:t>
            </a:r>
          </a:p>
          <a:p>
            <a:pPr algn="ctr"/>
            <a:endParaRPr lang="tr-TR" sz="2800" b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endParaRPr lang="tr-TR" dirty="0">
              <a:latin typeface="+mj-lt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BA55957-8375-C04A-A71E-82CD3497C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039F4-8E66-462E-8176-0EEB9CDF8345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5386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492664"/>
          </a:xfrm>
        </p:spPr>
        <p:txBody>
          <a:bodyPr>
            <a:normAutofit fontScale="90000"/>
          </a:bodyPr>
          <a:lstStyle/>
          <a:p>
            <a:pPr algn="just"/>
            <a:r>
              <a:rPr lang="tr-TR" sz="3200" dirty="0">
                <a:solidFill>
                  <a:schemeClr val="tx1"/>
                </a:solidFill>
                <a:cs typeface="Times New Roman" pitchFamily="18" charset="0"/>
              </a:rPr>
              <a:t>İŞ MODELİ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4ED7636-7050-E149-BBEB-CACFAE37D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039F4-8E66-462E-8176-0EEB9CDF8345}" type="slidenum">
              <a:rPr lang="tr-TR" smtClean="0"/>
              <a:t>10</a:t>
            </a:fld>
            <a:endParaRPr lang="tr-TR"/>
          </a:p>
        </p:txBody>
      </p:sp>
      <p:graphicFrame>
        <p:nvGraphicFramePr>
          <p:cNvPr id="7" name="Diyagram 6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yagram 7"/>
          <p:cNvGraphicFramePr/>
          <p:nvPr/>
        </p:nvGraphicFramePr>
        <p:xfrm>
          <a:off x="1619672" y="404552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43068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3314F594-5F08-4492-86D2-4B7C5627EEE9}"/>
              </a:ext>
            </a:extLst>
          </p:cNvPr>
          <p:cNvSpPr txBox="1"/>
          <p:nvPr/>
        </p:nvSpPr>
        <p:spPr>
          <a:xfrm>
            <a:off x="231006" y="980787"/>
            <a:ext cx="8720489" cy="312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tr-TR" sz="135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İş Gücü – İşletmeci On-</a:t>
            </a:r>
            <a:r>
              <a:rPr lang="tr-TR" sz="135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line</a:t>
            </a:r>
            <a:r>
              <a:rPr lang="tr-TR" sz="135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İletişim </a:t>
            </a:r>
            <a:r>
              <a:rPr lang="tr-TR" sz="135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Portalı</a:t>
            </a:r>
            <a:r>
              <a:rPr lang="tr-TR" sz="135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tr-TR" sz="13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26031BEC-0EE7-4146-86ED-688EA50782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004755" y="1919854"/>
            <a:ext cx="1632029" cy="115262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Düşünce Balonu: Bulut 7">
            <a:extLst>
              <a:ext uri="{FF2B5EF4-FFF2-40B4-BE49-F238E27FC236}">
                <a16:creationId xmlns:a16="http://schemas.microsoft.com/office/drawing/2014/main" id="{A4771077-369E-48A3-A5E6-C42B3A762441}"/>
              </a:ext>
            </a:extLst>
          </p:cNvPr>
          <p:cNvSpPr/>
          <p:nvPr/>
        </p:nvSpPr>
        <p:spPr>
          <a:xfrm>
            <a:off x="3451572" y="1747334"/>
            <a:ext cx="2185834" cy="1751187"/>
          </a:xfrm>
          <a:prstGeom prst="cloud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cs typeface="Times New Roman" panose="02020603050405020304" pitchFamily="18" charset="0"/>
              </a:rPr>
              <a:t>Online Portal</a:t>
            </a:r>
          </a:p>
          <a:p>
            <a:pPr algn="ctr"/>
            <a:endParaRPr lang="tr-TR" sz="1050" b="1" dirty="0">
              <a:cs typeface="Times New Roman" panose="02020603050405020304" pitchFamily="18" charset="0"/>
            </a:endParaRP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57834299-03D2-499A-A1A6-03E70B7BAA80}"/>
              </a:ext>
            </a:extLst>
          </p:cNvPr>
          <p:cNvSpPr txBox="1"/>
          <p:nvPr/>
        </p:nvSpPr>
        <p:spPr>
          <a:xfrm>
            <a:off x="7004756" y="1595707"/>
            <a:ext cx="154969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350" dirty="0"/>
              <a:t>Nitelikli İş Gücü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71AF747E-321A-40BA-81E0-5C32C9B019E7}"/>
              </a:ext>
            </a:extLst>
          </p:cNvPr>
          <p:cNvSpPr txBox="1"/>
          <p:nvPr/>
        </p:nvSpPr>
        <p:spPr>
          <a:xfrm>
            <a:off x="6212656" y="3152802"/>
            <a:ext cx="289584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350" b="1" dirty="0"/>
              <a:t>İş Gücü Kaynağı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tr-TR" sz="1350" dirty="0"/>
              <a:t>Nevşehir HBV </a:t>
            </a:r>
            <a:r>
              <a:rPr lang="tr-TR" sz="1350" dirty="0" err="1"/>
              <a:t>Ünv</a:t>
            </a:r>
            <a:r>
              <a:rPr lang="tr-TR" sz="1350" dirty="0"/>
              <a:t>. Turizm Fakültesi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tr-TR" sz="1350" dirty="0"/>
              <a:t>Kapadokya Üniversitesi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tr-TR" sz="1350" dirty="0"/>
              <a:t>Turizm Lisesi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tr-TR" sz="1350" dirty="0"/>
              <a:t>Diğerleri</a:t>
            </a:r>
          </a:p>
        </p:txBody>
      </p:sp>
      <p:cxnSp>
        <p:nvCxnSpPr>
          <p:cNvPr id="12" name="Düz Ok Bağlayıcısı 11">
            <a:extLst>
              <a:ext uri="{FF2B5EF4-FFF2-40B4-BE49-F238E27FC236}">
                <a16:creationId xmlns:a16="http://schemas.microsoft.com/office/drawing/2014/main" id="{CFFE6CFB-D14F-4F40-B2CC-DDA9BB03D63E}"/>
              </a:ext>
            </a:extLst>
          </p:cNvPr>
          <p:cNvCxnSpPr>
            <a:cxnSpLocks/>
          </p:cNvCxnSpPr>
          <p:nvPr/>
        </p:nvCxnSpPr>
        <p:spPr>
          <a:xfrm>
            <a:off x="5823646" y="2349855"/>
            <a:ext cx="118111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Düz Ok Bağlayıcısı 13">
            <a:extLst>
              <a:ext uri="{FF2B5EF4-FFF2-40B4-BE49-F238E27FC236}">
                <a16:creationId xmlns:a16="http://schemas.microsoft.com/office/drawing/2014/main" id="{1F0E9FEE-2023-4B30-9B53-E935EDD5D8F2}"/>
              </a:ext>
            </a:extLst>
          </p:cNvPr>
          <p:cNvCxnSpPr>
            <a:cxnSpLocks/>
          </p:cNvCxnSpPr>
          <p:nvPr/>
        </p:nvCxnSpPr>
        <p:spPr>
          <a:xfrm flipH="1">
            <a:off x="5823646" y="2540729"/>
            <a:ext cx="11137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Resim 17">
            <a:extLst>
              <a:ext uri="{FF2B5EF4-FFF2-40B4-BE49-F238E27FC236}">
                <a16:creationId xmlns:a16="http://schemas.microsoft.com/office/drawing/2014/main" id="{5BBB4604-61A1-4E94-AACF-6778521F45E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53330" y="2035869"/>
            <a:ext cx="1770834" cy="11793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" name="Resim 19">
            <a:extLst>
              <a:ext uri="{FF2B5EF4-FFF2-40B4-BE49-F238E27FC236}">
                <a16:creationId xmlns:a16="http://schemas.microsoft.com/office/drawing/2014/main" id="{4D2BE4BC-FD53-476E-A63E-8F7DA02333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82453" y="2349855"/>
            <a:ext cx="987839" cy="292634"/>
          </a:xfrm>
          <a:prstGeom prst="rect">
            <a:avLst/>
          </a:prstGeom>
        </p:spPr>
      </p:pic>
      <p:sp>
        <p:nvSpPr>
          <p:cNvPr id="22" name="Metin kutusu 21">
            <a:extLst>
              <a:ext uri="{FF2B5EF4-FFF2-40B4-BE49-F238E27FC236}">
                <a16:creationId xmlns:a16="http://schemas.microsoft.com/office/drawing/2014/main" id="{52ABEFD1-53D7-4980-9DE3-4F6FC8C84C33}"/>
              </a:ext>
            </a:extLst>
          </p:cNvPr>
          <p:cNvSpPr txBox="1"/>
          <p:nvPr/>
        </p:nvSpPr>
        <p:spPr>
          <a:xfrm>
            <a:off x="424298" y="1508720"/>
            <a:ext cx="193667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350" dirty="0"/>
              <a:t>Turizm İşletmeleri</a:t>
            </a:r>
          </a:p>
        </p:txBody>
      </p:sp>
      <p:sp>
        <p:nvSpPr>
          <p:cNvPr id="23" name="Metin kutusu 22">
            <a:extLst>
              <a:ext uri="{FF2B5EF4-FFF2-40B4-BE49-F238E27FC236}">
                <a16:creationId xmlns:a16="http://schemas.microsoft.com/office/drawing/2014/main" id="{D8B52911-B9FF-408F-B411-9C9EC8E2F40C}"/>
              </a:ext>
            </a:extLst>
          </p:cNvPr>
          <p:cNvSpPr txBox="1"/>
          <p:nvPr/>
        </p:nvSpPr>
        <p:spPr>
          <a:xfrm>
            <a:off x="203525" y="3255075"/>
            <a:ext cx="202267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350" b="1" dirty="0"/>
              <a:t>İş Gücü İhtiyacı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tr-TR" sz="1350" dirty="0"/>
              <a:t>Resepsiyon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tr-TR" sz="1350" dirty="0"/>
              <a:t>Aşçı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tr-TR" sz="1350" dirty="0"/>
              <a:t>Gece Görevlisi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tr-TR" sz="1350" dirty="0"/>
              <a:t>Garson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tr-TR" sz="1350" dirty="0" err="1"/>
              <a:t>Part</a:t>
            </a:r>
            <a:r>
              <a:rPr lang="tr-TR" sz="1350" dirty="0"/>
              <a:t>-time Öğrenci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tr-TR" sz="1350" dirty="0"/>
              <a:t>Diğer İş Gücü İhtiyacı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tr-TR" sz="1350" dirty="0"/>
          </a:p>
        </p:txBody>
      </p:sp>
      <p:sp>
        <p:nvSpPr>
          <p:cNvPr id="24" name="Metin kutusu 23">
            <a:extLst>
              <a:ext uri="{FF2B5EF4-FFF2-40B4-BE49-F238E27FC236}">
                <a16:creationId xmlns:a16="http://schemas.microsoft.com/office/drawing/2014/main" id="{02FC10B5-F867-4F73-B5BA-BD58B917BCF1}"/>
              </a:ext>
            </a:extLst>
          </p:cNvPr>
          <p:cNvSpPr txBox="1"/>
          <p:nvPr/>
        </p:nvSpPr>
        <p:spPr>
          <a:xfrm>
            <a:off x="2101398" y="1772679"/>
            <a:ext cx="158216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350" dirty="0"/>
              <a:t>İhtiyaç Duyulan</a:t>
            </a:r>
          </a:p>
          <a:p>
            <a:pPr algn="ctr"/>
            <a:r>
              <a:rPr lang="tr-TR" sz="1350" dirty="0"/>
              <a:t>Eleman Özellikleri</a:t>
            </a:r>
          </a:p>
        </p:txBody>
      </p:sp>
      <p:sp>
        <p:nvSpPr>
          <p:cNvPr id="25" name="Metin kutusu 24">
            <a:extLst>
              <a:ext uri="{FF2B5EF4-FFF2-40B4-BE49-F238E27FC236}">
                <a16:creationId xmlns:a16="http://schemas.microsoft.com/office/drawing/2014/main" id="{36C293DD-7320-4076-9D5F-ECA4ABC65BB6}"/>
              </a:ext>
            </a:extLst>
          </p:cNvPr>
          <p:cNvSpPr txBox="1"/>
          <p:nvPr/>
        </p:nvSpPr>
        <p:spPr>
          <a:xfrm>
            <a:off x="5687254" y="1769671"/>
            <a:ext cx="123258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350" dirty="0"/>
              <a:t>İş arayanlar ve</a:t>
            </a:r>
          </a:p>
          <a:p>
            <a:pPr algn="ctr"/>
            <a:r>
              <a:rPr lang="tr-TR" sz="1350" dirty="0"/>
              <a:t>Talepleri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8DE747A-D79F-4BA7-A208-C719B38D1EA0}"/>
              </a:ext>
            </a:extLst>
          </p:cNvPr>
          <p:cNvSpPr/>
          <p:nvPr/>
        </p:nvSpPr>
        <p:spPr>
          <a:xfrm>
            <a:off x="2843809" y="4025137"/>
            <a:ext cx="2448268" cy="167146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000" dirty="0"/>
              <a:t>Koordinasyon</a:t>
            </a:r>
            <a:endParaRPr lang="tr-TR" sz="1350" dirty="0"/>
          </a:p>
        </p:txBody>
      </p:sp>
      <p:cxnSp>
        <p:nvCxnSpPr>
          <p:cNvPr id="30" name="Düz Ok Bağlayıcısı 29">
            <a:extLst>
              <a:ext uri="{FF2B5EF4-FFF2-40B4-BE49-F238E27FC236}">
                <a16:creationId xmlns:a16="http://schemas.microsoft.com/office/drawing/2014/main" id="{CE4C7323-4EA5-4FFF-8C63-3D9232077B1C}"/>
              </a:ext>
            </a:extLst>
          </p:cNvPr>
          <p:cNvCxnSpPr/>
          <p:nvPr/>
        </p:nvCxnSpPr>
        <p:spPr>
          <a:xfrm>
            <a:off x="3934769" y="3652788"/>
            <a:ext cx="0" cy="332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Düz Ok Bağlayıcısı 31">
            <a:extLst>
              <a:ext uri="{FF2B5EF4-FFF2-40B4-BE49-F238E27FC236}">
                <a16:creationId xmlns:a16="http://schemas.microsoft.com/office/drawing/2014/main" id="{71DAF133-F4E8-42A6-99D1-CFF5BAFCDD75}"/>
              </a:ext>
            </a:extLst>
          </p:cNvPr>
          <p:cNvCxnSpPr/>
          <p:nvPr/>
        </p:nvCxnSpPr>
        <p:spPr>
          <a:xfrm flipV="1">
            <a:off x="4781261" y="3616693"/>
            <a:ext cx="0" cy="368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Metin kutusu 33">
            <a:extLst>
              <a:ext uri="{FF2B5EF4-FFF2-40B4-BE49-F238E27FC236}">
                <a16:creationId xmlns:a16="http://schemas.microsoft.com/office/drawing/2014/main" id="{953E10DA-9AA9-4B2B-B701-44B22B4B65E0}"/>
              </a:ext>
            </a:extLst>
          </p:cNvPr>
          <p:cNvSpPr txBox="1"/>
          <p:nvPr/>
        </p:nvSpPr>
        <p:spPr>
          <a:xfrm>
            <a:off x="5157896" y="3700063"/>
            <a:ext cx="1147956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tr-TR" sz="900" b="1" dirty="0"/>
              <a:t>İŞ GÜCÜNÜ TEŞVİK  ETMEYE YÖNELİK ÇABALAR</a:t>
            </a:r>
          </a:p>
        </p:txBody>
      </p:sp>
      <p:cxnSp>
        <p:nvCxnSpPr>
          <p:cNvPr id="37" name="Düz Ok Bağlayıcısı 36">
            <a:extLst>
              <a:ext uri="{FF2B5EF4-FFF2-40B4-BE49-F238E27FC236}">
                <a16:creationId xmlns:a16="http://schemas.microsoft.com/office/drawing/2014/main" id="{1CA3C3C1-FCFC-46D6-B812-8BAF8F28F4E8}"/>
              </a:ext>
            </a:extLst>
          </p:cNvPr>
          <p:cNvCxnSpPr/>
          <p:nvPr/>
        </p:nvCxnSpPr>
        <p:spPr>
          <a:xfrm>
            <a:off x="5522495" y="4386353"/>
            <a:ext cx="5775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Düz Ok Bağlayıcısı 38">
            <a:extLst>
              <a:ext uri="{FF2B5EF4-FFF2-40B4-BE49-F238E27FC236}">
                <a16:creationId xmlns:a16="http://schemas.microsoft.com/office/drawing/2014/main" id="{F0DB6ECE-D2D9-4226-A1E0-C12FC3348E6E}"/>
              </a:ext>
            </a:extLst>
          </p:cNvPr>
          <p:cNvCxnSpPr/>
          <p:nvPr/>
        </p:nvCxnSpPr>
        <p:spPr>
          <a:xfrm flipH="1">
            <a:off x="5522495" y="4755482"/>
            <a:ext cx="5775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610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r>
              <a:rPr lang="tr-TR" dirty="0"/>
              <a:t>MODEL ÖNERİMİZİN HİPOTEZİ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935480"/>
            <a:ext cx="8496944" cy="438912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800" dirty="0">
                <a:latin typeface="+mj-lt"/>
                <a:cs typeface="Times New Roman" pitchFamily="18" charset="0"/>
              </a:rPr>
              <a:t>“Turizm Endüstrisinde, iş âleminin </a:t>
            </a:r>
            <a:r>
              <a:rPr lang="tr-TR" sz="2800" u="sng" dirty="0">
                <a:latin typeface="+mj-lt"/>
                <a:cs typeface="Times New Roman" pitchFamily="18" charset="0"/>
              </a:rPr>
              <a:t>yenilikçi,</a:t>
            </a:r>
            <a:r>
              <a:rPr lang="tr-TR" sz="2800" dirty="0">
                <a:latin typeface="+mj-lt"/>
                <a:cs typeface="Times New Roman" pitchFamily="18" charset="0"/>
              </a:rPr>
              <a:t> </a:t>
            </a:r>
            <a:r>
              <a:rPr lang="tr-TR" sz="2800" u="sng" dirty="0">
                <a:latin typeface="+mj-lt"/>
                <a:cs typeface="Times New Roman" pitchFamily="18" charset="0"/>
              </a:rPr>
              <a:t>girişimci</a:t>
            </a:r>
            <a:r>
              <a:rPr lang="tr-TR" sz="2800" dirty="0">
                <a:latin typeface="+mj-lt"/>
                <a:cs typeface="Times New Roman" pitchFamily="18" charset="0"/>
              </a:rPr>
              <a:t> ve </a:t>
            </a:r>
            <a:r>
              <a:rPr lang="tr-TR" sz="2800" u="sng" dirty="0">
                <a:latin typeface="+mj-lt"/>
                <a:cs typeface="Times New Roman" pitchFamily="18" charset="0"/>
              </a:rPr>
              <a:t>dinamik</a:t>
            </a:r>
            <a:r>
              <a:rPr lang="tr-TR" sz="2800" dirty="0">
                <a:latin typeface="+mj-lt"/>
                <a:cs typeface="Times New Roman" pitchFamily="18" charset="0"/>
              </a:rPr>
              <a:t> özellikleri ile </a:t>
            </a:r>
            <a:r>
              <a:rPr lang="tr-TR" sz="2800" u="sng" dirty="0">
                <a:latin typeface="+mj-lt"/>
                <a:cs typeface="Times New Roman" pitchFamily="18" charset="0"/>
              </a:rPr>
              <a:t>bütünleşmeyen</a:t>
            </a:r>
            <a:r>
              <a:rPr lang="tr-TR" sz="2800" dirty="0">
                <a:latin typeface="+mj-lt"/>
                <a:cs typeface="Times New Roman" pitchFamily="18" charset="0"/>
              </a:rPr>
              <a:t> KAMU - ÜNİVERSİTE – ENDÜSTRİ  İŞBİRLİĞİ başarılı olamaz.” </a:t>
            </a:r>
          </a:p>
          <a:p>
            <a:pPr algn="just">
              <a:lnSpc>
                <a:spcPct val="150000"/>
              </a:lnSpc>
            </a:pPr>
            <a:endParaRPr lang="tr-TR" sz="2800" dirty="0">
              <a:latin typeface="+mj-lt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1400" dirty="0">
                <a:latin typeface="+mj-lt"/>
                <a:cs typeface="Times New Roman" pitchFamily="18" charset="0"/>
              </a:rPr>
              <a:t>(Yenilikçi, Girişimci, Dinamik, Bütünleşme kavramları.)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F397FF5-2E02-FB45-9BB8-D7F98A917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039F4-8E66-462E-8176-0EEB9CDF8345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0786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3608140-213C-8740-8917-40ED009A0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         Kavramsal Açıklama</a:t>
            </a:r>
          </a:p>
        </p:txBody>
      </p:sp>
      <p:grpSp>
        <p:nvGrpSpPr>
          <p:cNvPr id="3" name="Grup 2">
            <a:extLst>
              <a:ext uri="{FF2B5EF4-FFF2-40B4-BE49-F238E27FC236}">
                <a16:creationId xmlns:a16="http://schemas.microsoft.com/office/drawing/2014/main" id="{05967F31-786C-4632-9955-9BCAD5216F21}"/>
              </a:ext>
            </a:extLst>
          </p:cNvPr>
          <p:cNvGrpSpPr/>
          <p:nvPr/>
        </p:nvGrpSpPr>
        <p:grpSpPr>
          <a:xfrm>
            <a:off x="1524003" y="2093547"/>
            <a:ext cx="6095991" cy="4657851"/>
            <a:chOff x="1524003" y="2093547"/>
            <a:chExt cx="6095991" cy="4657851"/>
          </a:xfrm>
        </p:grpSpPr>
        <p:sp>
          <p:nvSpPr>
            <p:cNvPr id="5" name="Dikdörtgen: Çapraz Köşeleri Yuvarlatılmış 4">
              <a:extLst>
                <a:ext uri="{FF2B5EF4-FFF2-40B4-BE49-F238E27FC236}">
                  <a16:creationId xmlns:a16="http://schemas.microsoft.com/office/drawing/2014/main" id="{974D6996-9E53-4A9F-AEA5-C81AEBB7057B}"/>
                </a:ext>
              </a:extLst>
            </p:cNvPr>
            <p:cNvSpPr/>
            <p:nvPr/>
          </p:nvSpPr>
          <p:spPr>
            <a:xfrm>
              <a:off x="1524003" y="5816406"/>
              <a:ext cx="6095991" cy="934992"/>
            </a:xfrm>
            <a:prstGeom prst="round2Diag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902897" tIns="147086" rIns="902897" bIns="147086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600" b="1" kern="1200" dirty="0"/>
                <a:t>Sürdürülebilir  ve Yenilikçi, Uluslararası Rekabet Yeteneklerine Sahip Turizm Endüstrisi</a:t>
              </a:r>
            </a:p>
          </p:txBody>
        </p:sp>
        <p:sp>
          <p:nvSpPr>
            <p:cNvPr id="7" name="Ok: Sol 6">
              <a:extLst>
                <a:ext uri="{FF2B5EF4-FFF2-40B4-BE49-F238E27FC236}">
                  <a16:creationId xmlns:a16="http://schemas.microsoft.com/office/drawing/2014/main" id="{FEBA3D21-A393-4163-9414-345CF7161581}"/>
                </a:ext>
              </a:extLst>
            </p:cNvPr>
            <p:cNvSpPr/>
            <p:nvPr/>
          </p:nvSpPr>
          <p:spPr>
            <a:xfrm rot="13130175">
              <a:off x="2334932" y="4138458"/>
              <a:ext cx="1782869" cy="508720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Serbest Form: Şekil 7">
              <a:extLst>
                <a:ext uri="{FF2B5EF4-FFF2-40B4-BE49-F238E27FC236}">
                  <a16:creationId xmlns:a16="http://schemas.microsoft.com/office/drawing/2014/main" id="{F0AE316C-CF87-40C6-B633-97C4BDF52CB2}"/>
                </a:ext>
              </a:extLst>
            </p:cNvPr>
            <p:cNvSpPr/>
            <p:nvPr/>
          </p:nvSpPr>
          <p:spPr>
            <a:xfrm>
              <a:off x="1684123" y="3155508"/>
              <a:ext cx="1695735" cy="1356588"/>
            </a:xfrm>
            <a:custGeom>
              <a:avLst/>
              <a:gdLst>
                <a:gd name="connsiteX0" fmla="*/ 0 w 1695735"/>
                <a:gd name="connsiteY0" fmla="*/ 135659 h 1356588"/>
                <a:gd name="connsiteX1" fmla="*/ 135659 w 1695735"/>
                <a:gd name="connsiteY1" fmla="*/ 0 h 1356588"/>
                <a:gd name="connsiteX2" fmla="*/ 1560076 w 1695735"/>
                <a:gd name="connsiteY2" fmla="*/ 0 h 1356588"/>
                <a:gd name="connsiteX3" fmla="*/ 1695735 w 1695735"/>
                <a:gd name="connsiteY3" fmla="*/ 135659 h 1356588"/>
                <a:gd name="connsiteX4" fmla="*/ 1695735 w 1695735"/>
                <a:gd name="connsiteY4" fmla="*/ 1220929 h 1356588"/>
                <a:gd name="connsiteX5" fmla="*/ 1560076 w 1695735"/>
                <a:gd name="connsiteY5" fmla="*/ 1356588 h 1356588"/>
                <a:gd name="connsiteX6" fmla="*/ 135659 w 1695735"/>
                <a:gd name="connsiteY6" fmla="*/ 1356588 h 1356588"/>
                <a:gd name="connsiteX7" fmla="*/ 0 w 1695735"/>
                <a:gd name="connsiteY7" fmla="*/ 1220929 h 1356588"/>
                <a:gd name="connsiteX8" fmla="*/ 0 w 1695735"/>
                <a:gd name="connsiteY8" fmla="*/ 135659 h 1356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5735" h="1356588">
                  <a:moveTo>
                    <a:pt x="0" y="135659"/>
                  </a:moveTo>
                  <a:cubicBezTo>
                    <a:pt x="0" y="60737"/>
                    <a:pt x="60737" y="0"/>
                    <a:pt x="135659" y="0"/>
                  </a:cubicBezTo>
                  <a:lnTo>
                    <a:pt x="1560076" y="0"/>
                  </a:lnTo>
                  <a:cubicBezTo>
                    <a:pt x="1634998" y="0"/>
                    <a:pt x="1695735" y="60737"/>
                    <a:pt x="1695735" y="135659"/>
                  </a:cubicBezTo>
                  <a:lnTo>
                    <a:pt x="1695735" y="1220929"/>
                  </a:lnTo>
                  <a:cubicBezTo>
                    <a:pt x="1695735" y="1295851"/>
                    <a:pt x="1634998" y="1356588"/>
                    <a:pt x="1560076" y="1356588"/>
                  </a:cubicBezTo>
                  <a:lnTo>
                    <a:pt x="135659" y="1356588"/>
                  </a:lnTo>
                  <a:cubicBezTo>
                    <a:pt x="60737" y="1356588"/>
                    <a:pt x="0" y="1295851"/>
                    <a:pt x="0" y="1220929"/>
                  </a:cubicBezTo>
                  <a:lnTo>
                    <a:pt x="0" y="135659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5928" tIns="75928" rIns="75928" bIns="75928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900" b="1" kern="1200" dirty="0"/>
                <a:t>Üniversite </a:t>
              </a:r>
              <a:br>
                <a:rPr lang="tr-TR" sz="1900" b="1" kern="1200" dirty="0"/>
              </a:br>
              <a:r>
                <a:rPr lang="tr-TR" sz="1900" b="1" kern="1200" dirty="0"/>
                <a:t>(Ar-Ge, </a:t>
              </a:r>
              <a:r>
                <a:rPr lang="tr-TR" sz="1900" b="1" kern="1200" dirty="0" err="1"/>
                <a:t>Laboratuar</a:t>
              </a:r>
              <a:r>
                <a:rPr lang="tr-TR" sz="1900" b="1" kern="1200" dirty="0"/>
                <a:t>)</a:t>
              </a:r>
            </a:p>
          </p:txBody>
        </p:sp>
        <p:sp>
          <p:nvSpPr>
            <p:cNvPr id="9" name="Ok: Sol 8">
              <a:extLst>
                <a:ext uri="{FF2B5EF4-FFF2-40B4-BE49-F238E27FC236}">
                  <a16:creationId xmlns:a16="http://schemas.microsoft.com/office/drawing/2014/main" id="{031518A3-3AA5-4CE7-A0DC-F58A2B78FCDB}"/>
                </a:ext>
              </a:extLst>
            </p:cNvPr>
            <p:cNvSpPr/>
            <p:nvPr/>
          </p:nvSpPr>
          <p:spPr>
            <a:xfrm rot="16199995">
              <a:off x="3515112" y="3574370"/>
              <a:ext cx="2113779" cy="508720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-6901799"/>
                <a:satOff val="-18192"/>
                <a:lumOff val="-4706"/>
                <a:alphaOff val="0"/>
              </a:schemeClr>
            </a:fillRef>
            <a:effectRef idx="1">
              <a:schemeClr val="accent3">
                <a:hueOff val="-6901799"/>
                <a:satOff val="-18192"/>
                <a:lumOff val="-4706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Serbest Form: Şekil 9">
              <a:extLst>
                <a:ext uri="{FF2B5EF4-FFF2-40B4-BE49-F238E27FC236}">
                  <a16:creationId xmlns:a16="http://schemas.microsoft.com/office/drawing/2014/main" id="{6F4E69B5-996C-4BEF-8626-7DAC367DEF43}"/>
                </a:ext>
              </a:extLst>
            </p:cNvPr>
            <p:cNvSpPr/>
            <p:nvPr/>
          </p:nvSpPr>
          <p:spPr>
            <a:xfrm>
              <a:off x="3724132" y="2093547"/>
              <a:ext cx="1695735" cy="1356588"/>
            </a:xfrm>
            <a:custGeom>
              <a:avLst/>
              <a:gdLst>
                <a:gd name="connsiteX0" fmla="*/ 0 w 1695735"/>
                <a:gd name="connsiteY0" fmla="*/ 135659 h 1356588"/>
                <a:gd name="connsiteX1" fmla="*/ 135659 w 1695735"/>
                <a:gd name="connsiteY1" fmla="*/ 0 h 1356588"/>
                <a:gd name="connsiteX2" fmla="*/ 1560076 w 1695735"/>
                <a:gd name="connsiteY2" fmla="*/ 0 h 1356588"/>
                <a:gd name="connsiteX3" fmla="*/ 1695735 w 1695735"/>
                <a:gd name="connsiteY3" fmla="*/ 135659 h 1356588"/>
                <a:gd name="connsiteX4" fmla="*/ 1695735 w 1695735"/>
                <a:gd name="connsiteY4" fmla="*/ 1220929 h 1356588"/>
                <a:gd name="connsiteX5" fmla="*/ 1560076 w 1695735"/>
                <a:gd name="connsiteY5" fmla="*/ 1356588 h 1356588"/>
                <a:gd name="connsiteX6" fmla="*/ 135659 w 1695735"/>
                <a:gd name="connsiteY6" fmla="*/ 1356588 h 1356588"/>
                <a:gd name="connsiteX7" fmla="*/ 0 w 1695735"/>
                <a:gd name="connsiteY7" fmla="*/ 1220929 h 1356588"/>
                <a:gd name="connsiteX8" fmla="*/ 0 w 1695735"/>
                <a:gd name="connsiteY8" fmla="*/ 135659 h 1356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5735" h="1356588">
                  <a:moveTo>
                    <a:pt x="0" y="135659"/>
                  </a:moveTo>
                  <a:cubicBezTo>
                    <a:pt x="0" y="60737"/>
                    <a:pt x="60737" y="0"/>
                    <a:pt x="135659" y="0"/>
                  </a:cubicBezTo>
                  <a:lnTo>
                    <a:pt x="1560076" y="0"/>
                  </a:lnTo>
                  <a:cubicBezTo>
                    <a:pt x="1634998" y="0"/>
                    <a:pt x="1695735" y="60737"/>
                    <a:pt x="1695735" y="135659"/>
                  </a:cubicBezTo>
                  <a:lnTo>
                    <a:pt x="1695735" y="1220929"/>
                  </a:lnTo>
                  <a:cubicBezTo>
                    <a:pt x="1695735" y="1295851"/>
                    <a:pt x="1634998" y="1356588"/>
                    <a:pt x="1560076" y="1356588"/>
                  </a:cubicBezTo>
                  <a:lnTo>
                    <a:pt x="135659" y="1356588"/>
                  </a:lnTo>
                  <a:cubicBezTo>
                    <a:pt x="60737" y="1356588"/>
                    <a:pt x="0" y="1295851"/>
                    <a:pt x="0" y="1220929"/>
                  </a:cubicBezTo>
                  <a:lnTo>
                    <a:pt x="0" y="135659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-6901799"/>
                <a:satOff val="-18192"/>
                <a:lumOff val="-4706"/>
                <a:alphaOff val="0"/>
              </a:schemeClr>
            </a:fillRef>
            <a:effectRef idx="1">
              <a:schemeClr val="accent3">
                <a:hueOff val="-6901799"/>
                <a:satOff val="-18192"/>
                <a:lumOff val="-470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5928" tIns="75928" rIns="75928" bIns="75928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900" b="1" kern="1200" dirty="0"/>
                <a:t>Kamu</a:t>
              </a:r>
              <a:br>
                <a:rPr lang="tr-TR" sz="1900" b="1" kern="1200" dirty="0"/>
              </a:br>
              <a:r>
                <a:rPr lang="tr-TR" sz="1900" b="1" kern="1200" dirty="0"/>
                <a:t>(Teşvik edici ve Yönlendirici)</a:t>
              </a:r>
            </a:p>
          </p:txBody>
        </p:sp>
        <p:sp>
          <p:nvSpPr>
            <p:cNvPr id="11" name="Ok: Sol 10">
              <a:extLst>
                <a:ext uri="{FF2B5EF4-FFF2-40B4-BE49-F238E27FC236}">
                  <a16:creationId xmlns:a16="http://schemas.microsoft.com/office/drawing/2014/main" id="{2F27E084-146B-481C-B783-1F634D72F936}"/>
                </a:ext>
              </a:extLst>
            </p:cNvPr>
            <p:cNvSpPr/>
            <p:nvPr/>
          </p:nvSpPr>
          <p:spPr>
            <a:xfrm rot="19269818">
              <a:off x="5026203" y="4138458"/>
              <a:ext cx="1782864" cy="508720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-13803598"/>
                <a:satOff val="-36385"/>
                <a:lumOff val="-9412"/>
                <a:alphaOff val="0"/>
              </a:schemeClr>
            </a:fillRef>
            <a:effectRef idx="1">
              <a:schemeClr val="accent3">
                <a:hueOff val="-13803598"/>
                <a:satOff val="-36385"/>
                <a:lumOff val="-9412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Serbest Form: Şekil 11">
              <a:extLst>
                <a:ext uri="{FF2B5EF4-FFF2-40B4-BE49-F238E27FC236}">
                  <a16:creationId xmlns:a16="http://schemas.microsoft.com/office/drawing/2014/main" id="{5DC043D1-9255-4675-B9C4-93344CDEB382}"/>
                </a:ext>
              </a:extLst>
            </p:cNvPr>
            <p:cNvSpPr/>
            <p:nvPr/>
          </p:nvSpPr>
          <p:spPr>
            <a:xfrm>
              <a:off x="5764140" y="3155508"/>
              <a:ext cx="1695735" cy="1356588"/>
            </a:xfrm>
            <a:custGeom>
              <a:avLst/>
              <a:gdLst>
                <a:gd name="connsiteX0" fmla="*/ 0 w 1695735"/>
                <a:gd name="connsiteY0" fmla="*/ 135659 h 1356588"/>
                <a:gd name="connsiteX1" fmla="*/ 135659 w 1695735"/>
                <a:gd name="connsiteY1" fmla="*/ 0 h 1356588"/>
                <a:gd name="connsiteX2" fmla="*/ 1560076 w 1695735"/>
                <a:gd name="connsiteY2" fmla="*/ 0 h 1356588"/>
                <a:gd name="connsiteX3" fmla="*/ 1695735 w 1695735"/>
                <a:gd name="connsiteY3" fmla="*/ 135659 h 1356588"/>
                <a:gd name="connsiteX4" fmla="*/ 1695735 w 1695735"/>
                <a:gd name="connsiteY4" fmla="*/ 1220929 h 1356588"/>
                <a:gd name="connsiteX5" fmla="*/ 1560076 w 1695735"/>
                <a:gd name="connsiteY5" fmla="*/ 1356588 h 1356588"/>
                <a:gd name="connsiteX6" fmla="*/ 135659 w 1695735"/>
                <a:gd name="connsiteY6" fmla="*/ 1356588 h 1356588"/>
                <a:gd name="connsiteX7" fmla="*/ 0 w 1695735"/>
                <a:gd name="connsiteY7" fmla="*/ 1220929 h 1356588"/>
                <a:gd name="connsiteX8" fmla="*/ 0 w 1695735"/>
                <a:gd name="connsiteY8" fmla="*/ 135659 h 1356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5735" h="1356588">
                  <a:moveTo>
                    <a:pt x="0" y="135659"/>
                  </a:moveTo>
                  <a:cubicBezTo>
                    <a:pt x="0" y="60737"/>
                    <a:pt x="60737" y="0"/>
                    <a:pt x="135659" y="0"/>
                  </a:cubicBezTo>
                  <a:lnTo>
                    <a:pt x="1560076" y="0"/>
                  </a:lnTo>
                  <a:cubicBezTo>
                    <a:pt x="1634998" y="0"/>
                    <a:pt x="1695735" y="60737"/>
                    <a:pt x="1695735" y="135659"/>
                  </a:cubicBezTo>
                  <a:lnTo>
                    <a:pt x="1695735" y="1220929"/>
                  </a:lnTo>
                  <a:cubicBezTo>
                    <a:pt x="1695735" y="1295851"/>
                    <a:pt x="1634998" y="1356588"/>
                    <a:pt x="1560076" y="1356588"/>
                  </a:cubicBezTo>
                  <a:lnTo>
                    <a:pt x="135659" y="1356588"/>
                  </a:lnTo>
                  <a:cubicBezTo>
                    <a:pt x="60737" y="1356588"/>
                    <a:pt x="0" y="1295851"/>
                    <a:pt x="0" y="1220929"/>
                  </a:cubicBezTo>
                  <a:lnTo>
                    <a:pt x="0" y="135659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-13803598"/>
                <a:satOff val="-36385"/>
                <a:lumOff val="-9412"/>
                <a:alphaOff val="0"/>
              </a:schemeClr>
            </a:fillRef>
            <a:effectRef idx="1">
              <a:schemeClr val="accent3">
                <a:hueOff val="-13803598"/>
                <a:satOff val="-36385"/>
                <a:lumOff val="-941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5928" tIns="75928" rIns="75928" bIns="75928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900" b="1" kern="1200" dirty="0"/>
                <a:t>Turizm Sektörü (Yenilikçi, Girişimcilik)</a:t>
              </a:r>
            </a:p>
          </p:txBody>
        </p:sp>
      </p:grp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B0EC000-4C49-CC42-B58E-BFF8DA406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039F4-8E66-462E-8176-0EEB9CDF8345}" type="slidenum">
              <a:rPr lang="tr-TR" smtClean="0"/>
              <a:t>3</a:t>
            </a:fld>
            <a:endParaRPr lang="tr-TR"/>
          </a:p>
        </p:txBody>
      </p:sp>
      <p:sp>
        <p:nvSpPr>
          <p:cNvPr id="13" name="Serbest Form: Şekil 12">
            <a:extLst>
              <a:ext uri="{FF2B5EF4-FFF2-40B4-BE49-F238E27FC236}">
                <a16:creationId xmlns:a16="http://schemas.microsoft.com/office/drawing/2014/main" id="{65B29A9B-BA89-4409-8D86-FAE4D222C7A3}"/>
              </a:ext>
            </a:extLst>
          </p:cNvPr>
          <p:cNvSpPr/>
          <p:nvPr/>
        </p:nvSpPr>
        <p:spPr>
          <a:xfrm>
            <a:off x="1475656" y="5035425"/>
            <a:ext cx="6095991" cy="720851"/>
          </a:xfrm>
          <a:custGeom>
            <a:avLst/>
            <a:gdLst>
              <a:gd name="connsiteX0" fmla="*/ 0 w 6095991"/>
              <a:gd name="connsiteY0" fmla="*/ 467496 h 934992"/>
              <a:gd name="connsiteX1" fmla="*/ 3047996 w 6095991"/>
              <a:gd name="connsiteY1" fmla="*/ 0 h 934992"/>
              <a:gd name="connsiteX2" fmla="*/ 6095992 w 6095991"/>
              <a:gd name="connsiteY2" fmla="*/ 467496 h 934992"/>
              <a:gd name="connsiteX3" fmla="*/ 3047996 w 6095991"/>
              <a:gd name="connsiteY3" fmla="*/ 934992 h 934992"/>
              <a:gd name="connsiteX4" fmla="*/ 0 w 6095991"/>
              <a:gd name="connsiteY4" fmla="*/ 467496 h 93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5991" h="934992">
                <a:moveTo>
                  <a:pt x="0" y="467496"/>
                </a:moveTo>
                <a:cubicBezTo>
                  <a:pt x="0" y="209305"/>
                  <a:pt x="1364634" y="0"/>
                  <a:pt x="3047996" y="0"/>
                </a:cubicBezTo>
                <a:cubicBezTo>
                  <a:pt x="4731358" y="0"/>
                  <a:pt x="6095992" y="209305"/>
                  <a:pt x="6095992" y="467496"/>
                </a:cubicBezTo>
                <a:cubicBezTo>
                  <a:pt x="6095992" y="725687"/>
                  <a:pt x="4731358" y="934992"/>
                  <a:pt x="3047996" y="934992"/>
                </a:cubicBezTo>
                <a:cubicBezTo>
                  <a:pt x="1364634" y="934992"/>
                  <a:pt x="0" y="725687"/>
                  <a:pt x="0" y="467496"/>
                </a:cubicBez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spcFirstLastPara="0" vert="horz" wrap="square" lIns="902897" tIns="147086" rIns="902897" bIns="147086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tr-TR" sz="1600" b="1" kern="1200" dirty="0"/>
              <a:t>Paydaş İşletmeler</a:t>
            </a:r>
          </a:p>
        </p:txBody>
      </p:sp>
    </p:spTree>
    <p:extLst>
      <p:ext uri="{BB962C8B-B14F-4D97-AF65-F5344CB8AC3E}">
        <p14:creationId xmlns:p14="http://schemas.microsoft.com/office/powerpoint/2010/main" val="485586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54331D6-1980-5949-B676-EB970A4C7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507288" cy="1143000"/>
          </a:xfrm>
        </p:spPr>
        <p:txBody>
          <a:bodyPr>
            <a:noAutofit/>
          </a:bodyPr>
          <a:lstStyle/>
          <a:p>
            <a:r>
              <a:rPr lang="tr-TR" sz="4000" dirty="0"/>
              <a:t>Sektörün Öncelikli İhtiyaçları nelerdir?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963B5B-9F72-3844-9627-4A9002184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>
              <a:latin typeface="+mj-lt"/>
            </a:endParaRPr>
          </a:p>
          <a:p>
            <a:pPr lvl="1"/>
            <a:r>
              <a:rPr lang="tr-TR" sz="2800" dirty="0">
                <a:latin typeface="+mj-lt"/>
              </a:rPr>
              <a:t>Kamu – Üniversite – Turizm Sektörü iletişiminin geliştirilmesi,</a:t>
            </a:r>
          </a:p>
          <a:p>
            <a:pPr lvl="1"/>
            <a:r>
              <a:rPr lang="tr-TR" sz="2800" dirty="0">
                <a:latin typeface="+mj-lt"/>
              </a:rPr>
              <a:t>Yıkıcı rekabet yerine birlikte kazanma (ölçek ekonomisi),</a:t>
            </a:r>
          </a:p>
          <a:p>
            <a:pPr lvl="1"/>
            <a:r>
              <a:rPr lang="tr-TR" sz="2800" dirty="0">
                <a:latin typeface="+mj-lt"/>
              </a:rPr>
              <a:t>Kaliteli ürünün yüksek katma değere dönüştürülmesi,</a:t>
            </a:r>
          </a:p>
          <a:p>
            <a:pPr lvl="1"/>
            <a:r>
              <a:rPr lang="tr-TR" sz="2800" dirty="0">
                <a:latin typeface="+mj-lt"/>
              </a:rPr>
              <a:t>İş verenin nitelikli elemana ulaşabilmesi,</a:t>
            </a:r>
          </a:p>
          <a:p>
            <a:pPr lvl="1"/>
            <a:r>
              <a:rPr lang="tr-TR" sz="2800" dirty="0">
                <a:latin typeface="+mj-lt"/>
              </a:rPr>
              <a:t>Ön görücü veri yönetimi </a:t>
            </a:r>
            <a:r>
              <a:rPr lang="tr-TR" sz="1050" dirty="0">
                <a:latin typeface="+mj-lt"/>
              </a:rPr>
              <a:t>(konaklama işletmeleri için </a:t>
            </a:r>
            <a:r>
              <a:rPr lang="tr-TR" sz="1050" dirty="0" err="1">
                <a:latin typeface="+mj-lt"/>
              </a:rPr>
              <a:t>tahminleme</a:t>
            </a:r>
            <a:r>
              <a:rPr lang="tr-TR" sz="1050" dirty="0">
                <a:latin typeface="+mj-lt"/>
              </a:rPr>
              <a:t>)</a:t>
            </a:r>
            <a:r>
              <a:rPr lang="tr-TR" dirty="0">
                <a:latin typeface="+mj-lt"/>
              </a:rPr>
              <a:t>,</a:t>
            </a:r>
          </a:p>
          <a:p>
            <a:pPr marL="393192" lvl="1" indent="0">
              <a:buNone/>
            </a:pPr>
            <a:endParaRPr lang="tr-TR" dirty="0">
              <a:latin typeface="+mj-lt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BE8672F-43AC-F847-ADF5-01D2D0B99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039F4-8E66-462E-8176-0EEB9CDF8345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9779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dirty="0">
                <a:cs typeface="Times New Roman" pitchFamily="18" charset="0"/>
              </a:rPr>
              <a:t>A.HANGİ GÖZLEMLERE MODEL ÖNERİMİZİ DAYANDIRIYORUZ?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988840"/>
            <a:ext cx="8568952" cy="446449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sz="2200" b="1" dirty="0">
                <a:latin typeface="+mj-lt"/>
                <a:cs typeface="Times New Roman" pitchFamily="18" charset="0"/>
              </a:rPr>
              <a:t>1</a:t>
            </a:r>
            <a:r>
              <a:rPr lang="tr-TR" sz="2800" b="1" dirty="0">
                <a:latin typeface="+mj-lt"/>
                <a:cs typeface="Times New Roman" pitchFamily="18" charset="0"/>
              </a:rPr>
              <a:t>. </a:t>
            </a:r>
            <a:r>
              <a:rPr lang="tr-TR" sz="3200" dirty="0">
                <a:latin typeface="+mj-lt"/>
                <a:cs typeface="Times New Roman" pitchFamily="18" charset="0"/>
              </a:rPr>
              <a:t>YÖK Akademik Teşkilat Yönetmeliği; bütçesizlik.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3200" b="1" dirty="0">
                <a:latin typeface="+mj-lt"/>
                <a:cs typeface="Times New Roman" pitchFamily="18" charset="0"/>
              </a:rPr>
              <a:t>2. </a:t>
            </a:r>
            <a:r>
              <a:rPr lang="tr-TR" sz="3200" dirty="0" err="1">
                <a:latin typeface="+mj-lt"/>
                <a:cs typeface="Times New Roman" pitchFamily="18" charset="0"/>
              </a:rPr>
              <a:t>ARUMER’lerde</a:t>
            </a:r>
            <a:r>
              <a:rPr lang="tr-TR" sz="3200" dirty="0">
                <a:latin typeface="+mj-lt"/>
                <a:cs typeface="Times New Roman" pitchFamily="18" charset="0"/>
              </a:rPr>
              <a:t> endüstrinin temsil edilmemesi.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3200" b="1" dirty="0">
                <a:latin typeface="+mj-lt"/>
                <a:cs typeface="Times New Roman" pitchFamily="18" charset="0"/>
              </a:rPr>
              <a:t>3. </a:t>
            </a:r>
            <a:r>
              <a:rPr lang="tr-TR" sz="3200" dirty="0">
                <a:latin typeface="+mj-lt"/>
                <a:cs typeface="Times New Roman" pitchFamily="18" charset="0"/>
              </a:rPr>
              <a:t>BST </a:t>
            </a:r>
            <a:r>
              <a:rPr lang="tr-TR" sz="3200" dirty="0" err="1">
                <a:latin typeface="+mj-lt"/>
                <a:cs typeface="Times New Roman" pitchFamily="18" charset="0"/>
              </a:rPr>
              <a:t>Bkn</a:t>
            </a:r>
            <a:r>
              <a:rPr lang="tr-TR" sz="3200" b="1" dirty="0">
                <a:latin typeface="+mj-lt"/>
                <a:cs typeface="Times New Roman" pitchFamily="18" charset="0"/>
              </a:rPr>
              <a:t>. </a:t>
            </a:r>
            <a:r>
              <a:rPr lang="tr-TR" sz="3200" dirty="0">
                <a:latin typeface="+mj-lt"/>
                <a:cs typeface="Times New Roman" pitchFamily="18" charset="0"/>
              </a:rPr>
              <a:t>KÜSİ araştırmaları: İletişimsizlik, güvensizlik ve yanlış yönetim.</a:t>
            </a:r>
          </a:p>
          <a:p>
            <a:pPr marL="514350" indent="-514350">
              <a:buFont typeface="+mj-lt"/>
              <a:buAutoNum type="arabicPeriod"/>
            </a:pPr>
            <a:endParaRPr lang="tr-TR" sz="2800" dirty="0">
              <a:latin typeface="+mj-lt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730271C-C4D2-3942-88E7-A1B2EAFDF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039F4-8E66-462E-8176-0EEB9CDF8345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101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84752"/>
          </a:xfrm>
        </p:spPr>
        <p:txBody>
          <a:bodyPr>
            <a:normAutofit/>
          </a:bodyPr>
          <a:lstStyle/>
          <a:p>
            <a:pPr algn="just"/>
            <a:r>
              <a:rPr lang="tr-TR" sz="3000" dirty="0">
                <a:cs typeface="Times New Roman" pitchFamily="18" charset="0"/>
              </a:rPr>
              <a:t>B. MODELİMİZDE YUKARIDAKİ ENGELLERİ NASIL AŞABİLMEYİ PLANLIYORUZ?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060848"/>
            <a:ext cx="8363272" cy="4263752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sz="2800" dirty="0">
                <a:latin typeface="+mj-lt"/>
                <a:cs typeface="Times New Roman" pitchFamily="18" charset="0"/>
              </a:rPr>
              <a:t>1</a:t>
            </a:r>
            <a:r>
              <a:rPr lang="tr-TR" sz="2800" b="1" dirty="0">
                <a:latin typeface="+mj-lt"/>
                <a:cs typeface="Times New Roman" pitchFamily="18" charset="0"/>
              </a:rPr>
              <a:t>.</a:t>
            </a:r>
            <a:r>
              <a:rPr lang="tr-TR" sz="2800" dirty="0">
                <a:latin typeface="+mj-lt"/>
                <a:cs typeface="Times New Roman" pitchFamily="18" charset="0"/>
              </a:rPr>
              <a:t>Vakıf üniversitelerinin sektör ile ARUMER yönetimini paylaşması.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800" dirty="0">
                <a:latin typeface="+mj-lt"/>
                <a:cs typeface="Times New Roman" pitchFamily="18" charset="0"/>
              </a:rPr>
              <a:t>2.</a:t>
            </a:r>
            <a:r>
              <a:rPr lang="tr-TR" sz="2800" dirty="0">
                <a:cs typeface="Times New Roman" pitchFamily="18" charset="0"/>
              </a:rPr>
              <a:t> </a:t>
            </a:r>
            <a:r>
              <a:rPr lang="tr-TR" sz="2800" dirty="0">
                <a:latin typeface="+mj-lt"/>
                <a:cs typeface="Times New Roman" pitchFamily="18" charset="0"/>
              </a:rPr>
              <a:t>Yönetime farklı üniversite temsilcilerinin de katılması</a:t>
            </a:r>
            <a:r>
              <a:rPr lang="tr-TR" sz="2800" dirty="0">
                <a:cs typeface="Times New Roman" pitchFamily="18" charset="0"/>
              </a:rPr>
              <a:t>.</a:t>
            </a:r>
            <a:endParaRPr lang="tr-TR" sz="2800" dirty="0">
              <a:latin typeface="+mj-lt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800" dirty="0">
                <a:latin typeface="+mj-lt"/>
                <a:cs typeface="Times New Roman" pitchFamily="18" charset="0"/>
              </a:rPr>
              <a:t>3. Sektöre yönelik yenilik esaslı proje yapması.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800" dirty="0">
                <a:latin typeface="+mj-lt"/>
                <a:cs typeface="Times New Roman" pitchFamily="18" charset="0"/>
              </a:rPr>
              <a:t>4.</a:t>
            </a:r>
            <a:r>
              <a:rPr lang="tr-TR" sz="2800" b="1" dirty="0">
                <a:cs typeface="Times New Roman" pitchFamily="18" charset="0"/>
              </a:rPr>
              <a:t> </a:t>
            </a:r>
            <a:r>
              <a:rPr lang="tr-TR" sz="2800" dirty="0">
                <a:latin typeface="+mj-lt"/>
                <a:cs typeface="Times New Roman" pitchFamily="18" charset="0"/>
              </a:rPr>
              <a:t>Kamu teşvik sistemi ile sektörün buluşması</a:t>
            </a:r>
            <a:r>
              <a:rPr lang="tr-TR" sz="2800" b="1" dirty="0">
                <a:latin typeface="+mj-lt"/>
                <a:cs typeface="Times New Roman" pitchFamily="18" charset="0"/>
              </a:rPr>
              <a:t>,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800" dirty="0">
                <a:latin typeface="+mj-lt"/>
                <a:cs typeface="Times New Roman" pitchFamily="18" charset="0"/>
              </a:rPr>
              <a:t>5. Aktif katılımlı proje takımları kurulması</a:t>
            </a:r>
            <a:r>
              <a:rPr lang="tr-TR" sz="2800" dirty="0"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200000"/>
              </a:lnSpc>
              <a:buNone/>
            </a:pPr>
            <a:endParaRPr lang="tr-TR" dirty="0">
              <a:latin typeface="+mj-lt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B5E0A06-45D9-E344-BAF6-04D2B95D7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039F4-8E66-462E-8176-0EEB9CDF8345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2445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just"/>
            <a:r>
              <a:rPr lang="tr-TR" sz="3200" dirty="0">
                <a:cs typeface="Times New Roman" pitchFamily="18" charset="0"/>
              </a:rPr>
              <a:t>C. YÖNETİM KURULU YAPISI</a:t>
            </a:r>
          </a:p>
        </p:txBody>
      </p:sp>
      <p:sp>
        <p:nvSpPr>
          <p:cNvPr id="3" name="Slayt Numarası Yer Tutucusu 2">
            <a:extLst>
              <a:ext uri="{FF2B5EF4-FFF2-40B4-BE49-F238E27FC236}">
                <a16:creationId xmlns:a16="http://schemas.microsoft.com/office/drawing/2014/main" id="{C23763EB-79F8-994D-B459-271C2D9D9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039F4-8E66-462E-8176-0EEB9CDF8345}" type="slidenum">
              <a:rPr lang="tr-TR" smtClean="0"/>
              <a:t>7</a:t>
            </a:fld>
            <a:endParaRPr lang="tr-TR"/>
          </a:p>
        </p:txBody>
      </p:sp>
      <p:graphicFrame>
        <p:nvGraphicFramePr>
          <p:cNvPr id="7" name="Diyagram 6">
            <a:extLst>
              <a:ext uri="{FF2B5EF4-FFF2-40B4-BE49-F238E27FC236}">
                <a16:creationId xmlns:a16="http://schemas.microsoft.com/office/drawing/2014/main" id="{F98E9A4D-565C-AB4A-BFC2-77FA4E9028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6085894"/>
              </p:ext>
            </p:extLst>
          </p:nvPr>
        </p:nvGraphicFramePr>
        <p:xfrm>
          <a:off x="1403648" y="1556792"/>
          <a:ext cx="6711238" cy="5041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8362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pPr algn="just"/>
            <a:r>
              <a:rPr lang="tr-TR" sz="3200" dirty="0">
                <a:cs typeface="Times New Roman" pitchFamily="18" charset="0"/>
              </a:rPr>
              <a:t>E. KISA VADELİ HEDEFLER: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556792"/>
            <a:ext cx="8496944" cy="4824536"/>
          </a:xfrm>
        </p:spPr>
        <p:txBody>
          <a:bodyPr>
            <a:noAutofit/>
          </a:bodyPr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tr-TR" sz="2400" dirty="0">
                <a:latin typeface="+mj-lt"/>
                <a:cs typeface="Times New Roman" pitchFamily="18" charset="0"/>
              </a:rPr>
              <a:t>Sektör paydaşlarının belirlenmesi,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tr-TR" sz="2400" dirty="0">
                <a:latin typeface="+mj-lt"/>
                <a:cs typeface="Times New Roman" pitchFamily="18" charset="0"/>
              </a:rPr>
              <a:t>Üç yıllık stratejik plan ve birinci yıl uygulama programının hazırlanması,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tr-TR" sz="2400" b="1" dirty="0">
                <a:latin typeface="+mj-lt"/>
                <a:cs typeface="Times New Roman" pitchFamily="18" charset="0"/>
              </a:rPr>
              <a:t> </a:t>
            </a:r>
            <a:r>
              <a:rPr lang="tr-TR" sz="2400" dirty="0">
                <a:latin typeface="+mj-lt"/>
                <a:cs typeface="Times New Roman" pitchFamily="18" charset="0"/>
              </a:rPr>
              <a:t>YÖK’e “Kapadokya Turizmi Veri İşleme, Yenilik ve Proje Uygulama ve Araştırma </a:t>
            </a:r>
            <a:r>
              <a:rPr lang="tr-TR" sz="2400" dirty="0" err="1">
                <a:latin typeface="+mj-lt"/>
                <a:cs typeface="Times New Roman" pitchFamily="18" charset="0"/>
              </a:rPr>
              <a:t>Merkezi”nin</a:t>
            </a:r>
            <a:r>
              <a:rPr lang="tr-TR" sz="2400" dirty="0">
                <a:latin typeface="+mj-lt"/>
                <a:cs typeface="Times New Roman" pitchFamily="18" charset="0"/>
              </a:rPr>
              <a:t> kurulması için başvurulması. 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tr-TR" sz="2400" dirty="0">
                <a:latin typeface="+mj-lt"/>
                <a:cs typeface="Times New Roman" pitchFamily="18" charset="0"/>
              </a:rPr>
              <a:t>Merkez bütçesinin hazırlanması,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tr-TR" sz="2400" dirty="0">
                <a:latin typeface="+mj-lt"/>
                <a:cs typeface="Times New Roman" pitchFamily="18" charset="0"/>
              </a:rPr>
              <a:t>Faaliyetlerin başlaması.</a:t>
            </a:r>
          </a:p>
          <a:p>
            <a:pPr marL="514350" indent="-514350" algn="just">
              <a:lnSpc>
                <a:spcPct val="200000"/>
              </a:lnSpc>
              <a:buAutoNum type="arabicPeriod"/>
            </a:pPr>
            <a:endParaRPr lang="tr-TR" sz="2000" dirty="0">
              <a:latin typeface="+mj-lt"/>
              <a:cs typeface="Times New Roman" pitchFamily="18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04AB64E-F4F4-9640-87EF-8011A5524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039F4-8E66-462E-8176-0EEB9CDF8345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5184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589008"/>
          </a:xfrm>
        </p:spPr>
        <p:txBody>
          <a:bodyPr>
            <a:normAutofit/>
          </a:bodyPr>
          <a:lstStyle/>
          <a:p>
            <a:r>
              <a:rPr lang="tr-TR" sz="7200" dirty="0">
                <a:cs typeface="Times New Roman" pitchFamily="18" charset="0"/>
              </a:rPr>
              <a:t>TEŞEKKÜRLER</a:t>
            </a:r>
            <a:r>
              <a:rPr lang="tr-TR" sz="7200" dirty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3" name="Slayt Numarası Yer Tutucusu 2">
            <a:extLst>
              <a:ext uri="{FF2B5EF4-FFF2-40B4-BE49-F238E27FC236}">
                <a16:creationId xmlns:a16="http://schemas.microsoft.com/office/drawing/2014/main" id="{601D47EA-5CC8-AA4D-8BC9-BFA2A3D7D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039F4-8E66-462E-8176-0EEB9CDF8345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50979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Modü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</TotalTime>
  <Words>428</Words>
  <Application>Microsoft Office PowerPoint</Application>
  <PresentationFormat>Ekran Gösterisi (4:3)</PresentationFormat>
  <Paragraphs>85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Arial</vt:lpstr>
      <vt:lpstr>Calibri</vt:lpstr>
      <vt:lpstr>Constantia</vt:lpstr>
      <vt:lpstr>Times New Roman</vt:lpstr>
      <vt:lpstr>Wingdings 2</vt:lpstr>
      <vt:lpstr>Akış</vt:lpstr>
      <vt:lpstr>AMAÇ:  AKTİF PAYDAŞLIK  VE PROJE ESASLI KAMU-ÜNİVERSİTE-TURİZM SEKTÖRÜ İŞBİRLİĞİ  </vt:lpstr>
      <vt:lpstr>MODEL ÖNERİMİZİN HİPOTEZİ</vt:lpstr>
      <vt:lpstr>          Kavramsal Açıklama</vt:lpstr>
      <vt:lpstr>Sektörün Öncelikli İhtiyaçları nelerdir?</vt:lpstr>
      <vt:lpstr>A.HANGİ GÖZLEMLERE MODEL ÖNERİMİZİ DAYANDIRIYORUZ?</vt:lpstr>
      <vt:lpstr>B. MODELİMİZDE YUKARIDAKİ ENGELLERİ NASIL AŞABİLMEYİ PLANLIYORUZ? </vt:lpstr>
      <vt:lpstr>C. YÖNETİM KURULU YAPISI</vt:lpstr>
      <vt:lpstr>E. KISA VADELİ HEDEFLER:</vt:lpstr>
      <vt:lpstr>TEŞEKKÜRLER…</vt:lpstr>
      <vt:lpstr>İŞ MODELİ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KAPADOKYA ÜNİVERSİTESİ Mustafapaşa Ekonomi Toplantıları II:  Nevşehir Ekonomisi ve Teknolojik Gelişmeler Işığında Üniversite-Sanayi İşbirliğinin Yeniden Tartışılması  PANEL TOPLANTI 19 Nisan 2019</dc:title>
  <dc:creator>GRUNDIG</dc:creator>
  <cp:lastModifiedBy>Rıfat Yıldız</cp:lastModifiedBy>
  <cp:revision>252</cp:revision>
  <cp:lastPrinted>2019-09-30T12:10:12Z</cp:lastPrinted>
  <dcterms:created xsi:type="dcterms:W3CDTF">2019-04-13T19:31:13Z</dcterms:created>
  <dcterms:modified xsi:type="dcterms:W3CDTF">2019-11-21T14:27:47Z</dcterms:modified>
</cp:coreProperties>
</file>